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  <p:sldId id="318" r:id="rId13"/>
    <p:sldId id="323" r:id="rId14"/>
    <p:sldId id="324" r:id="rId15"/>
    <p:sldId id="325" r:id="rId16"/>
    <p:sldId id="321" r:id="rId17"/>
    <p:sldId id="297" r:id="rId1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105" d="100"/>
          <a:sy n="105" d="100"/>
        </p:scale>
        <p:origin x="834" y="13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0"/>
            <a:ext cx="6392421" cy="4641449"/>
          </a:xfrm>
        </p:spPr>
        <p:txBody>
          <a:bodyPr anchor="ctr"/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ANALIZë</a:t>
            </a:r>
            <a:r>
              <a:rPr lang="en-US" sz="2800" dirty="0"/>
              <a:t> E VLERËSIMIT PARANDALUES PËR KORRUPSIONIN </a:t>
            </a:r>
            <a:br>
              <a:rPr lang="en-US" sz="2800" dirty="0"/>
            </a:br>
            <a:r>
              <a:rPr lang="en-US" sz="2800" dirty="0"/>
              <a:t>TE PROJEKTLIGJI </a:t>
            </a:r>
            <a:r>
              <a:rPr lang="sq-AL" sz="2800" dirty="0"/>
              <a:t>“Për disa shtesa dhe ndryshime në ligjin nr. 58/ 2022 “Për krijimin, organizimin dhe funksionimin e parqeve teknologjike dhe shkencore”</a:t>
            </a:r>
            <a:br>
              <a:rPr lang="en-US" sz="2800" dirty="0"/>
            </a:br>
            <a:br>
              <a:rPr lang="en-US" sz="2800" dirty="0"/>
            </a:br>
            <a:r>
              <a:rPr lang="en-US" sz="3200" dirty="0">
                <a:solidFill>
                  <a:srgbClr val="FF0000"/>
                </a:solidFill>
              </a:rPr>
              <a:t>acer </a:t>
            </a:r>
            <a:r>
              <a:rPr lang="sq-AL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58DD-A07E-0CA8-732B-82F86B43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64593"/>
            <a:ext cx="8237029" cy="1700784"/>
          </a:xfrm>
        </p:spPr>
        <p:txBody>
          <a:bodyPr/>
          <a:lstStyle/>
          <a:p>
            <a:br>
              <a:rPr lang="en-US" sz="2000" dirty="0"/>
            </a:br>
            <a:br>
              <a:rPr lang="en-US" sz="20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sq-AL" sz="2400" dirty="0"/>
              <a:t>Neni 2</a:t>
            </a:r>
            <a:r>
              <a:rPr lang="en-US" sz="2400" dirty="0"/>
              <a:t>- …</a:t>
            </a:r>
            <a:r>
              <a:rPr lang="sq-AL" sz="2400" cap="none" dirty="0"/>
              <a:t>në nenin 4, pika 3 shtohet fjalia: “</a:t>
            </a:r>
            <a:r>
              <a:rPr lang="en-US" sz="2400" cap="none" dirty="0"/>
              <a:t>P</a:t>
            </a:r>
            <a:r>
              <a:rPr lang="sq-AL" sz="2400" cap="none" dirty="0"/>
              <a:t>ërjashtimisht, veprimtaria e parkut virtual/ në distancë fillon me lidhjen e marrëveshjes midis zhvilluesit dhe institucionit përgjegjës”.</a:t>
            </a:r>
            <a:br>
              <a:rPr lang="en-US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06472-1248-C7A6-A6CF-29402946BE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9111"/>
            <a:ext cx="7360276" cy="4361689"/>
          </a:xfrm>
        </p:spPr>
        <p:txBody>
          <a:bodyPr>
            <a:normAutofit fontScale="92500" lnSpcReduction="20000"/>
          </a:bodyPr>
          <a:lstStyle/>
          <a:p>
            <a:r>
              <a:rPr lang="sq-AL" b="1" u="sng" dirty="0"/>
              <a:t>Problematika</a:t>
            </a:r>
            <a:r>
              <a:rPr lang="sq-AL" sz="1700" b="1" u="sng" dirty="0"/>
              <a:t>: </a:t>
            </a:r>
            <a:r>
              <a:rPr lang="en-US" sz="1700" b="1" dirty="0"/>
              <a:t>- </a:t>
            </a:r>
            <a:r>
              <a:rPr lang="sq-AL" sz="1700" dirty="0"/>
              <a:t>Neni 4 duhet marrë në tërësi sic është parashikuar në ligjin bazë, ku thuhet: “Neni 4</a:t>
            </a:r>
            <a:r>
              <a:rPr lang="en-US" sz="1700" dirty="0"/>
              <a:t>- </a:t>
            </a:r>
            <a:r>
              <a:rPr lang="sq-AL" sz="1700" b="1" dirty="0"/>
              <a:t>Miratimi i parqeve </a:t>
            </a:r>
            <a:r>
              <a:rPr lang="sq-AL" sz="1700" dirty="0"/>
              <a:t>1. Këshilli i Ministrave miraton hapjen e një parku në bazë të një propozimi që vjen nga ministria përgjegjëse për ekonominë. 2. Propozimi për miratimin e parkut përfshin:</a:t>
            </a:r>
            <a:r>
              <a:rPr lang="en-US" sz="1700" dirty="0"/>
              <a:t> </a:t>
            </a:r>
            <a:r>
              <a:rPr lang="sq-AL" sz="1700" dirty="0"/>
              <a:t>a) kufijtë e zonës;</a:t>
            </a:r>
            <a:r>
              <a:rPr lang="en-US" sz="1700" dirty="0"/>
              <a:t> </a:t>
            </a:r>
            <a:r>
              <a:rPr lang="sq-AL" sz="1700" dirty="0"/>
              <a:t>b) llojet e veprimtarive të përfshira, sipas neneve 1 dhe 5 të këtij ligji.</a:t>
            </a:r>
            <a:r>
              <a:rPr lang="en-US" sz="1700" dirty="0"/>
              <a:t> </a:t>
            </a:r>
            <a:r>
              <a:rPr lang="sq-AL" sz="1700" dirty="0"/>
              <a:t>3. Veprimtaria e parkut fillon pas përcaktimit të zonës, të portave të hyrjes e të daljes dhe të funksionimit të pikës doganore.” </a:t>
            </a:r>
            <a:endParaRPr lang="en-US" sz="1700" dirty="0"/>
          </a:p>
          <a:p>
            <a:endParaRPr lang="en-US" sz="1700" dirty="0"/>
          </a:p>
          <a:p>
            <a:r>
              <a:rPr lang="sq-AL" sz="2200" b="1" u="sng" dirty="0"/>
              <a:t>Rekomandime: </a:t>
            </a:r>
            <a:endParaRPr lang="en-US" sz="2200" b="1" u="sng" dirty="0"/>
          </a:p>
          <a:p>
            <a:r>
              <a:rPr lang="en-US" sz="2200" b="1" dirty="0"/>
              <a:t>- </a:t>
            </a:r>
            <a:r>
              <a:rPr lang="en-US" sz="2200" dirty="0"/>
              <a:t>Pa</a:t>
            </a:r>
            <a:r>
              <a:rPr lang="sq-AL" sz="2200" dirty="0"/>
              <a:t>rashikimi i një parku virtual është rasti përjashtimor. Hapja e një parku virtual duhet lidhur me faktin, që zhvilluesi ka bërë funksional një park fizikisht në kuadër të atij parku ka aktivitete në distancë. </a:t>
            </a:r>
            <a:endParaRPr lang="en-US" sz="2200" dirty="0"/>
          </a:p>
          <a:p>
            <a:endParaRPr lang="en-US" sz="2200" dirty="0"/>
          </a:p>
          <a:p>
            <a:pPr lvl="0"/>
            <a:r>
              <a:rPr lang="en-US" sz="2200" dirty="0"/>
              <a:t>- </a:t>
            </a:r>
            <a:r>
              <a:rPr lang="sq-AL" sz="2200" dirty="0"/>
              <a:t>Të sqarohet edhe në relacion se a janë ngritur parqe fizikisht, nëse jo duhet filluar me ngritjen e parqeve fizikisht dhe vetëm atëherë një zhvilluesi mund t’i jepet e drejta të zhvillojë dhe pjesën në distancë të parkut. </a:t>
            </a:r>
            <a:endParaRPr lang="en-US" sz="2200" dirty="0"/>
          </a:p>
          <a:p>
            <a:endParaRPr lang="en-US" sz="1700" dirty="0"/>
          </a:p>
          <a:p>
            <a:endParaRPr lang="en-US" dirty="0"/>
          </a:p>
        </p:txBody>
      </p:sp>
      <p:pic>
        <p:nvPicPr>
          <p:cNvPr id="7" name="Picture Placeholder 6" descr="Industrial worker welding">
            <a:extLst>
              <a:ext uri="{FF2B5EF4-FFF2-40B4-BE49-F238E27FC236}">
                <a16:creationId xmlns:a16="http://schemas.microsoft.com/office/drawing/2014/main" id="{2AB5DF96-1430-5135-89EB-79D6313D14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918" r="23918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FC6EA-944A-5E3E-BA64-1E90B2F43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9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F9ED-0E90-DF0B-A0E1-B17610A7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9184"/>
            <a:ext cx="7843838" cy="599505"/>
          </a:xfrm>
        </p:spPr>
        <p:txBody>
          <a:bodyPr/>
          <a:lstStyle/>
          <a:p>
            <a:r>
              <a:rPr lang="en-US" sz="3200" dirty="0" err="1"/>
              <a:t>Analizë</a:t>
            </a:r>
            <a:r>
              <a:rPr lang="en-US" sz="3200" dirty="0"/>
              <a:t> e </a:t>
            </a:r>
            <a:r>
              <a:rPr lang="en-US" sz="3200" dirty="0" err="1"/>
              <a:t>nenit</a:t>
            </a:r>
            <a:r>
              <a:rPr lang="en-US" sz="3200" dirty="0"/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CB25-AEB2-60C8-D0D4-5152A0F497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353" y="928689"/>
            <a:ext cx="8227884" cy="5828728"/>
          </a:xfrm>
        </p:spPr>
        <p:txBody>
          <a:bodyPr>
            <a:normAutofit fontScale="25000" lnSpcReduction="20000"/>
          </a:bodyPr>
          <a:lstStyle/>
          <a:p>
            <a:r>
              <a:rPr lang="sq-AL" sz="5600" i="1" dirty="0"/>
              <a:t>Në nenin 12 bëhen këto ndryshime:</a:t>
            </a:r>
            <a:br>
              <a:rPr lang="en-US" sz="5600" i="1" dirty="0"/>
            </a:br>
            <a:r>
              <a:rPr lang="sq-AL" sz="5600" i="1" dirty="0"/>
              <a:t>Në pikën 1 bëhën këto ndryshime :</a:t>
            </a:r>
            <a:r>
              <a:rPr lang="en-US" sz="5600" i="1" dirty="0"/>
              <a:t> </a:t>
            </a:r>
            <a:r>
              <a:rPr lang="sq-AL" sz="5600" i="1" dirty="0"/>
              <a:t>Përmbajtja e gërmës (d) ndryshon si vijon :“(d) Aplikohet shkalla 0 (zero) përqind e</a:t>
            </a:r>
            <a:r>
              <a:rPr lang="en-US" sz="5600" i="1" dirty="0"/>
              <a:t> </a:t>
            </a:r>
            <a:r>
              <a:rPr lang="sq-AL" sz="5600" i="1" dirty="0"/>
              <a:t>TVSH-së për:</a:t>
            </a:r>
            <a:r>
              <a:rPr lang="en-US" sz="5600" i="1" dirty="0"/>
              <a:t> </a:t>
            </a:r>
            <a:r>
              <a:rPr lang="sq-AL" sz="5600" i="1" dirty="0"/>
              <a:t>mallrat, pajisjet dhe shërbimet e përdorura në park, të cilat shërbejnë për nxjerrjen e</a:t>
            </a:r>
            <a:br>
              <a:rPr lang="sq-AL" sz="5600" i="1" dirty="0"/>
            </a:br>
            <a:r>
              <a:rPr lang="sq-AL" sz="5600" i="1" dirty="0"/>
              <a:t>“produktit inovativ” si dhe tarifa e aplikuar nga zhvilluesi/menaxhuesi tek perdoruesi.</a:t>
            </a:r>
            <a:br>
              <a:rPr lang="en-US" sz="5600" i="1" dirty="0"/>
            </a:br>
            <a:r>
              <a:rPr lang="sq-AL" sz="5600" i="1" dirty="0"/>
              <a:t>Pas gërmës (e) shtohet gërma (el) me këtë përmbajtje : “e/1) Ofrojnë/shesin/shkëmbejnë</a:t>
            </a:r>
            <a:br>
              <a:rPr lang="sq-AL" sz="5600" i="1" dirty="0"/>
            </a:br>
            <a:r>
              <a:rPr lang="sq-AL" sz="5600" i="1" dirty="0"/>
              <a:t>aksione me një ent publik në këmbim të një transakioni financial- apo në natyre sipas kushteve</a:t>
            </a:r>
            <a:br>
              <a:rPr lang="sq-AL" sz="5600" i="1" dirty="0"/>
            </a:br>
            <a:r>
              <a:rPr lang="sq-AL" sz="5600" i="1" dirty="0"/>
              <a:t>dhe termave të negociuara në marrëveshjen e shitblerjes së aksioneve të një përdoruesi të</a:t>
            </a:r>
            <a:br>
              <a:rPr lang="sq-AL" sz="5600" i="1" dirty="0"/>
            </a:br>
            <a:r>
              <a:rPr lang="sq-AL" sz="5600" i="1" dirty="0"/>
              <a:t>parkut”;</a:t>
            </a:r>
            <a:br>
              <a:rPr lang="en-US" sz="5600" i="1" dirty="0"/>
            </a:br>
            <a:r>
              <a:rPr lang="en-US" sz="5600" i="1" dirty="0"/>
              <a:t>Pas pikas 4 </a:t>
            </a:r>
            <a:r>
              <a:rPr lang="en-US" sz="5600" i="1" dirty="0" err="1"/>
              <a:t>shtohet</a:t>
            </a:r>
            <a:r>
              <a:rPr lang="en-US" sz="5600" i="1" dirty="0"/>
              <a:t> pika 5 me </a:t>
            </a:r>
            <a:r>
              <a:rPr lang="en-US" sz="5600" i="1" dirty="0" err="1"/>
              <a:t>këtë</a:t>
            </a:r>
            <a:r>
              <a:rPr lang="en-US" sz="5600" i="1" dirty="0"/>
              <a:t> </a:t>
            </a:r>
            <a:r>
              <a:rPr lang="en-US" sz="5600" i="1" dirty="0" err="1"/>
              <a:t>përmbajtje</a:t>
            </a:r>
            <a:r>
              <a:rPr lang="en-US" sz="5600" i="1" dirty="0"/>
              <a:t>: “5. </a:t>
            </a:r>
            <a:r>
              <a:rPr lang="en-US" sz="5600" i="1" dirty="0" err="1"/>
              <a:t>Shoqërite</a:t>
            </a:r>
            <a:r>
              <a:rPr lang="en-US" sz="5600" i="1" dirty="0"/>
              <a:t> e </a:t>
            </a:r>
            <a:r>
              <a:rPr lang="en-US" sz="5600" i="1" dirty="0" err="1"/>
              <a:t>përbashkëta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krijuara</a:t>
            </a:r>
            <a:r>
              <a:rPr lang="en-US" sz="5600" i="1" dirty="0"/>
              <a:t> </a:t>
            </a:r>
            <a:r>
              <a:rPr lang="en-US" sz="5600" i="1" dirty="0" err="1"/>
              <a:t>ndërmjet</a:t>
            </a:r>
            <a:r>
              <a:rPr lang="en-US" sz="5600" i="1" dirty="0"/>
              <a:t> </a:t>
            </a:r>
            <a:r>
              <a:rPr lang="en-US" sz="5600" i="1" dirty="0" err="1"/>
              <a:t>një</a:t>
            </a:r>
            <a:r>
              <a:rPr lang="en-US" sz="5600" i="1" dirty="0"/>
              <a:t> </a:t>
            </a:r>
            <a:r>
              <a:rPr lang="en-US" sz="5600" i="1" dirty="0" err="1"/>
              <a:t>përdoruesi</a:t>
            </a:r>
            <a:r>
              <a:rPr lang="en-US" sz="5600" i="1" dirty="0"/>
              <a:t> </a:t>
            </a:r>
            <a:r>
              <a:rPr lang="en-US" sz="5600" i="1" dirty="0" err="1"/>
              <a:t>dhe</a:t>
            </a:r>
            <a:r>
              <a:rPr lang="en-US" sz="5600" i="1" dirty="0"/>
              <a:t> </a:t>
            </a:r>
            <a:r>
              <a:rPr lang="en-US" sz="5600" i="1" dirty="0" err="1"/>
              <a:t>një</a:t>
            </a:r>
            <a:r>
              <a:rPr lang="en-US" sz="5600" i="1" dirty="0"/>
              <a:t> </a:t>
            </a:r>
            <a:r>
              <a:rPr lang="en-US" sz="5600" i="1" dirty="0" err="1"/>
              <a:t>enti</a:t>
            </a:r>
            <a:r>
              <a:rPr lang="en-US" sz="5600" i="1" dirty="0"/>
              <a:t> </a:t>
            </a:r>
            <a:r>
              <a:rPr lang="en-US" sz="5600" i="1" dirty="0" err="1"/>
              <a:t>publik</a:t>
            </a:r>
            <a:r>
              <a:rPr lang="en-US" sz="5600" i="1" dirty="0"/>
              <a:t> </a:t>
            </a:r>
            <a:r>
              <a:rPr lang="en-US" sz="5600" i="1" dirty="0" err="1"/>
              <a:t>si</a:t>
            </a:r>
            <a:r>
              <a:rPr lang="en-US" sz="5600" i="1" dirty="0"/>
              <a:t> </a:t>
            </a:r>
            <a:r>
              <a:rPr lang="en-US" sz="5600" i="1" dirty="0" err="1"/>
              <a:t>edhe</a:t>
            </a:r>
            <a:r>
              <a:rPr lang="en-US" sz="5600" i="1" dirty="0"/>
              <a:t> </a:t>
            </a:r>
            <a:r>
              <a:rPr lang="en-US" sz="5600" i="1" dirty="0" err="1"/>
              <a:t>përdoruesit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cilët</a:t>
            </a:r>
            <a:r>
              <a:rPr lang="en-US" sz="5600" i="1" dirty="0"/>
              <a:t> </a:t>
            </a:r>
            <a:r>
              <a:rPr lang="en-US" sz="5600" i="1" dirty="0" err="1"/>
              <a:t>kanë</a:t>
            </a:r>
            <a:r>
              <a:rPr lang="en-US" sz="5600" i="1" dirty="0"/>
              <a:t> </a:t>
            </a:r>
            <a:r>
              <a:rPr lang="en-US" sz="5600" i="1" dirty="0" err="1"/>
              <a:t>aksioner</a:t>
            </a:r>
            <a:r>
              <a:rPr lang="en-US" sz="5600" i="1" dirty="0"/>
              <a:t> </a:t>
            </a:r>
            <a:r>
              <a:rPr lang="en-US" sz="5600" i="1" dirty="0" err="1"/>
              <a:t>një</a:t>
            </a:r>
            <a:r>
              <a:rPr lang="en-US" sz="5600" i="1" dirty="0"/>
              <a:t> </a:t>
            </a:r>
            <a:r>
              <a:rPr lang="en-US" sz="5600" i="1" dirty="0" err="1"/>
              <a:t>ent</a:t>
            </a:r>
            <a:r>
              <a:rPr lang="en-US" sz="5600" i="1" dirty="0"/>
              <a:t>/</a:t>
            </a:r>
            <a:r>
              <a:rPr lang="en-US" sz="5600" i="1" dirty="0" err="1"/>
              <a:t>autoritet</a:t>
            </a:r>
            <a:r>
              <a:rPr lang="en-US" sz="5600" i="1" dirty="0"/>
              <a:t> </a:t>
            </a:r>
            <a:r>
              <a:rPr lang="en-US" sz="5600" i="1" dirty="0" err="1"/>
              <a:t>publik</a:t>
            </a:r>
            <a:r>
              <a:rPr lang="en-US" sz="5600" i="1" dirty="0"/>
              <a:t>, </a:t>
            </a:r>
            <a:r>
              <a:rPr lang="en-US" sz="5600" i="1" dirty="0" err="1"/>
              <a:t>pavarësisht</a:t>
            </a:r>
            <a:r>
              <a:rPr lang="en-US" sz="5600" i="1" dirty="0"/>
              <a:t> </a:t>
            </a:r>
            <a:r>
              <a:rPr lang="en-US" sz="5600" i="1" dirty="0" err="1"/>
              <a:t>kuotes</a:t>
            </a:r>
            <a:r>
              <a:rPr lang="en-US" sz="5600" i="1" dirty="0"/>
              <a:t> </a:t>
            </a:r>
            <a:r>
              <a:rPr lang="en-US" sz="5600" i="1" dirty="0" err="1"/>
              <a:t>së</a:t>
            </a:r>
            <a:r>
              <a:rPr lang="en-US" sz="5600" i="1" dirty="0"/>
              <a:t> </a:t>
            </a:r>
            <a:r>
              <a:rPr lang="en-US" sz="5600" i="1" dirty="0" err="1"/>
              <a:t>aksioneve</a:t>
            </a:r>
            <a:r>
              <a:rPr lang="en-US" sz="5600" i="1" dirty="0"/>
              <a:t>,</a:t>
            </a:r>
            <a:br>
              <a:rPr lang="en-US" sz="5600" i="1" dirty="0"/>
            </a:br>
            <a:r>
              <a:rPr lang="en-US" sz="5600" i="1" dirty="0" err="1"/>
              <a:t>bashkëpunojnë</a:t>
            </a:r>
            <a:r>
              <a:rPr lang="en-US" sz="5600" i="1" dirty="0"/>
              <a:t> me </a:t>
            </a:r>
            <a:r>
              <a:rPr lang="en-US" sz="5600" i="1" dirty="0" err="1"/>
              <a:t>institucionet</a:t>
            </a:r>
            <a:r>
              <a:rPr lang="en-US" sz="5600" i="1" dirty="0"/>
              <a:t>/</a:t>
            </a:r>
            <a:r>
              <a:rPr lang="en-US" sz="5600" i="1" dirty="0" err="1"/>
              <a:t>entet</a:t>
            </a:r>
            <a:r>
              <a:rPr lang="en-US" sz="5600" i="1" dirty="0"/>
              <a:t>/</a:t>
            </a:r>
            <a:r>
              <a:rPr lang="en-US" sz="5600" i="1" dirty="0" err="1"/>
              <a:t>autoritetet</a:t>
            </a:r>
            <a:r>
              <a:rPr lang="en-US" sz="5600" i="1" dirty="0"/>
              <a:t> </a:t>
            </a:r>
            <a:r>
              <a:rPr lang="en-US" sz="5600" i="1" dirty="0" err="1"/>
              <a:t>publike</a:t>
            </a:r>
            <a:r>
              <a:rPr lang="en-US" sz="5600" i="1" dirty="0"/>
              <a:t> </a:t>
            </a:r>
            <a:r>
              <a:rPr lang="en-US" sz="5600" i="1" dirty="0" err="1"/>
              <a:t>në</a:t>
            </a:r>
            <a:r>
              <a:rPr lang="en-US" sz="5600" i="1" dirty="0"/>
              <a:t> </a:t>
            </a:r>
            <a:r>
              <a:rPr lang="en-US" sz="5600" i="1" dirty="0" err="1"/>
              <a:t>kushtet</a:t>
            </a:r>
            <a:r>
              <a:rPr lang="en-US" sz="5600" i="1" dirty="0"/>
              <a:t> e </a:t>
            </a:r>
            <a:r>
              <a:rPr lang="en-US" sz="5600" i="1" dirty="0" err="1"/>
              <a:t>marrëveshjes</a:t>
            </a:r>
            <a:r>
              <a:rPr lang="en-US" sz="5600" i="1" dirty="0"/>
              <a:t> </a:t>
            </a:r>
            <a:r>
              <a:rPr lang="en-US" sz="5600" i="1" dirty="0" err="1"/>
              <a:t>së</a:t>
            </a:r>
            <a:r>
              <a:rPr lang="en-US" sz="5600" i="1" dirty="0"/>
              <a:t> </a:t>
            </a:r>
            <a:r>
              <a:rPr lang="en-US" sz="5600" i="1" dirty="0" err="1"/>
              <a:t>bashkëpunimit</a:t>
            </a:r>
            <a:r>
              <a:rPr lang="en-US" sz="5600" i="1" dirty="0"/>
              <a:t> </a:t>
            </a:r>
            <a:r>
              <a:rPr lang="en-US" sz="5600" i="1" dirty="0" err="1"/>
              <a:t>për</a:t>
            </a:r>
            <a:r>
              <a:rPr lang="en-US" sz="5600" i="1" dirty="0"/>
              <a:t> </a:t>
            </a:r>
            <a:r>
              <a:rPr lang="en-US" sz="5600" i="1" dirty="0" err="1"/>
              <a:t>një</a:t>
            </a:r>
            <a:r>
              <a:rPr lang="en-US" sz="5600" i="1" dirty="0"/>
              <a:t> </a:t>
            </a:r>
            <a:r>
              <a:rPr lang="en-US" sz="5600" i="1" dirty="0" err="1"/>
              <a:t>produkt</a:t>
            </a:r>
            <a:r>
              <a:rPr lang="en-US" sz="5600" i="1" dirty="0"/>
              <a:t>/</a:t>
            </a:r>
            <a:r>
              <a:rPr lang="en-US" sz="5600" i="1" dirty="0" err="1"/>
              <a:t>shërbim</a:t>
            </a:r>
            <a:r>
              <a:rPr lang="en-US" sz="5600" i="1" dirty="0"/>
              <a:t> </a:t>
            </a:r>
            <a:r>
              <a:rPr lang="en-US" sz="5600" i="1" dirty="0" err="1"/>
              <a:t>inovativ</a:t>
            </a:r>
            <a:r>
              <a:rPr lang="en-US" sz="5600" i="1" dirty="0"/>
              <a:t>, </a:t>
            </a:r>
            <a:r>
              <a:rPr lang="en-US" sz="5600" i="1" dirty="0" err="1"/>
              <a:t>bazuar</a:t>
            </a:r>
            <a:r>
              <a:rPr lang="en-US" sz="5600" i="1" dirty="0"/>
              <a:t> </a:t>
            </a:r>
            <a:r>
              <a:rPr lang="en-US" sz="5600" i="1" dirty="0" err="1"/>
              <a:t>në</a:t>
            </a:r>
            <a:r>
              <a:rPr lang="en-US" sz="5600" i="1" dirty="0"/>
              <a:t> </a:t>
            </a:r>
            <a:r>
              <a:rPr lang="en-US" sz="5600" i="1" dirty="0" err="1"/>
              <a:t>marrëveshjen</a:t>
            </a:r>
            <a:r>
              <a:rPr lang="en-US" sz="5600" i="1" dirty="0"/>
              <a:t> tip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miratuar</a:t>
            </a:r>
            <a:r>
              <a:rPr lang="en-US" sz="5600" i="1" dirty="0"/>
              <a:t> me </a:t>
            </a:r>
            <a:r>
              <a:rPr lang="en-US" sz="5600" i="1" dirty="0" err="1"/>
              <a:t>vendim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Këshillit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Ministrave</a:t>
            </a:r>
            <a:r>
              <a:rPr lang="en-US" sz="5600" i="1" dirty="0"/>
              <a:t>, </a:t>
            </a:r>
            <a:r>
              <a:rPr lang="en-US" sz="5600" i="1" dirty="0" err="1"/>
              <a:t>dhe</a:t>
            </a:r>
            <a:r>
              <a:rPr lang="en-US" sz="5600" i="1" dirty="0"/>
              <a:t> </a:t>
            </a:r>
            <a:r>
              <a:rPr lang="en-US" sz="5600" i="1" dirty="0" err="1"/>
              <a:t>në</a:t>
            </a:r>
            <a:r>
              <a:rPr lang="en-US" sz="5600" i="1" dirty="0"/>
              <a:t> </a:t>
            </a:r>
            <a:r>
              <a:rPr lang="en-US" sz="5600" i="1" dirty="0" err="1"/>
              <a:t>bazë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negocimit</a:t>
            </a:r>
            <a:r>
              <a:rPr lang="en-US" sz="5600" i="1" dirty="0"/>
              <a:t> </a:t>
            </a:r>
            <a:r>
              <a:rPr lang="en-US" sz="5600" i="1" dirty="0" err="1"/>
              <a:t>përkatës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autorizuar</a:t>
            </a:r>
            <a:r>
              <a:rPr lang="en-US" sz="5600" i="1" dirty="0"/>
              <a:t> </a:t>
            </a:r>
            <a:r>
              <a:rPr lang="en-US" sz="5600" i="1" dirty="0" err="1"/>
              <a:t>nga</a:t>
            </a:r>
            <a:r>
              <a:rPr lang="en-US" sz="5600" i="1" dirty="0"/>
              <a:t> </a:t>
            </a:r>
            <a:r>
              <a:rPr lang="en-US" sz="5600" i="1" dirty="0" err="1"/>
              <a:t>organet</a:t>
            </a:r>
            <a:r>
              <a:rPr lang="en-US" sz="5600" i="1" dirty="0"/>
              <a:t> </a:t>
            </a:r>
            <a:r>
              <a:rPr lang="en-US" sz="5600" i="1" dirty="0" err="1"/>
              <a:t>vendimarrëse</a:t>
            </a:r>
            <a:r>
              <a:rPr lang="en-US" sz="5600" i="1" dirty="0"/>
              <a:t> </a:t>
            </a:r>
            <a:r>
              <a:rPr lang="en-US" sz="5600" i="1" dirty="0" err="1"/>
              <a:t>sipas</a:t>
            </a:r>
            <a:r>
              <a:rPr lang="en-US" sz="5600" i="1" dirty="0"/>
              <a:t> </a:t>
            </a:r>
            <a:r>
              <a:rPr lang="en-US" sz="5600" i="1" dirty="0" err="1"/>
              <a:t>legjislacionit</a:t>
            </a:r>
            <a:r>
              <a:rPr lang="en-US" sz="5600" i="1" dirty="0"/>
              <a:t> </a:t>
            </a:r>
            <a:r>
              <a:rPr lang="en-US" sz="5600" i="1" dirty="0" err="1"/>
              <a:t>të</a:t>
            </a:r>
            <a:r>
              <a:rPr lang="en-US" sz="5600" i="1" dirty="0"/>
              <a:t> </a:t>
            </a:r>
            <a:r>
              <a:rPr lang="en-US" sz="5600" i="1" dirty="0" err="1"/>
              <a:t>zbatueshëm</a:t>
            </a:r>
            <a:r>
              <a:rPr lang="en-US" sz="5600" i="1" dirty="0"/>
              <a:t>.”</a:t>
            </a:r>
          </a:p>
          <a:p>
            <a:endParaRPr lang="en-US" sz="4900" u="sng" dirty="0"/>
          </a:p>
          <a:p>
            <a:r>
              <a:rPr lang="sq-AL" sz="7200" b="1" u="sng" dirty="0"/>
              <a:t>Problematika: </a:t>
            </a:r>
            <a:endParaRPr lang="en-US" sz="7200" u="sng" dirty="0"/>
          </a:p>
          <a:p>
            <a:pPr lvl="0"/>
            <a:r>
              <a:rPr lang="en-US" sz="7200" dirty="0"/>
              <a:t>-</a:t>
            </a:r>
            <a:r>
              <a:rPr lang="sq-AL" sz="7200" dirty="0"/>
              <a:t>Në këtë dispozitë ka shtim të lehtësive fiskale dhe të subjekteve përfituese, pra pakësim disproporcional të të ardhurave të buxhetit të Shtetit; </a:t>
            </a:r>
            <a:endParaRPr lang="en-US" sz="7200" dirty="0"/>
          </a:p>
          <a:p>
            <a:pPr lvl="0"/>
            <a:r>
              <a:rPr lang="en-US" sz="7200" dirty="0"/>
              <a:t>-</a:t>
            </a:r>
            <a:r>
              <a:rPr lang="sq-AL" sz="7200" dirty="0"/>
              <a:t>Parashikohen sërish shoqëritë e përbashkëta mes përdoruesve dhe enteve publike apo marrëveshje bashkëpunimi të tjera, ku një prej subjekteve janë entet publike, marrëveshje që duke mos qenë transparente, mund të </a:t>
            </a:r>
            <a:r>
              <a:rPr lang="en-US" sz="7200" dirty="0"/>
              <a:t>l</a:t>
            </a:r>
            <a:r>
              <a:rPr lang="sq-AL" sz="7200" dirty="0"/>
              <a:t>enë hapësirë për korrupsion dhe dëmtim të interesave publike; </a:t>
            </a:r>
            <a:endParaRPr lang="en-US" sz="7200" dirty="0"/>
          </a:p>
          <a:p>
            <a:pPr lvl="0"/>
            <a:endParaRPr lang="en-US" sz="7200" dirty="0"/>
          </a:p>
          <a:p>
            <a:r>
              <a:rPr lang="sq-AL" sz="7200" b="1" u="sng" dirty="0"/>
              <a:t>Rekomandime: </a:t>
            </a:r>
            <a:endParaRPr lang="en-US" sz="7200" u="sng" dirty="0"/>
          </a:p>
          <a:p>
            <a:pPr lvl="0"/>
            <a:r>
              <a:rPr lang="en-US" sz="7200" dirty="0"/>
              <a:t>-</a:t>
            </a:r>
            <a:r>
              <a:rPr lang="sq-AL" sz="7200" dirty="0"/>
              <a:t>Rishikim i lehtësive fiskale</a:t>
            </a:r>
            <a:r>
              <a:rPr lang="en-US" sz="7200" dirty="0"/>
              <a:t>,</a:t>
            </a:r>
            <a:r>
              <a:rPr lang="sq-AL" sz="7200" dirty="0"/>
              <a:t> nëse duhet të shtohen siç propozohet, apo efekti në buxhet është më i madh se përfitimi i shoqërisë; </a:t>
            </a:r>
            <a:endParaRPr lang="en-US" sz="7200" dirty="0"/>
          </a:p>
          <a:p>
            <a:pPr lvl="0"/>
            <a:r>
              <a:rPr lang="en-US" sz="7200" dirty="0"/>
              <a:t>-</a:t>
            </a:r>
            <a:r>
              <a:rPr lang="sq-AL" sz="7200" dirty="0"/>
              <a:t>Aktet e themelimit, statuteve apo marrëveshjet e bashkëpunimit, ku një prej aksionerëve apo ortakëve është një ent publik duhet të paraprihen nga një procedurë transparente konkurruese dhe aktet finale duhet të shpallen publikisht</a:t>
            </a:r>
            <a:r>
              <a:rPr lang="en-US" sz="7200" dirty="0"/>
              <a:t>. </a:t>
            </a:r>
          </a:p>
          <a:p>
            <a:endParaRPr lang="en-US" dirty="0"/>
          </a:p>
        </p:txBody>
      </p:sp>
      <p:pic>
        <p:nvPicPr>
          <p:cNvPr id="7" name="Picture Placeholder 6" descr="Numbers on a digital display">
            <a:extLst>
              <a:ext uri="{FF2B5EF4-FFF2-40B4-BE49-F238E27FC236}">
                <a16:creationId xmlns:a16="http://schemas.microsoft.com/office/drawing/2014/main" id="{E1573B65-0759-886E-876C-2929F5B2D4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050" r="19050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F6D6B-A303-6BA4-9F63-D933C82BF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1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3520-0B1E-A3AE-019C-F2B39294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199"/>
            <a:ext cx="7843837" cy="471489"/>
          </a:xfrm>
        </p:spPr>
        <p:txBody>
          <a:bodyPr/>
          <a:lstStyle/>
          <a:p>
            <a:r>
              <a:rPr lang="en-US" sz="3200" dirty="0" err="1"/>
              <a:t>ANALIZë</a:t>
            </a:r>
            <a:r>
              <a:rPr lang="en-US" sz="3200" dirty="0"/>
              <a:t> E NENIT 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00A5-E040-1D14-F3E1-3038E2E05B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7472" y="996696"/>
            <a:ext cx="8138160" cy="5769864"/>
          </a:xfrm>
        </p:spPr>
        <p:txBody>
          <a:bodyPr>
            <a:normAutofit lnSpcReduction="10000"/>
          </a:bodyPr>
          <a:lstStyle/>
          <a:p>
            <a:r>
              <a:rPr lang="sq-AL" sz="1400" b="1" i="1" dirty="0"/>
              <a:t>Neni 7</a:t>
            </a:r>
            <a:endParaRPr lang="en-US" sz="1400" b="1" i="1" dirty="0"/>
          </a:p>
          <a:p>
            <a:r>
              <a:rPr lang="sq-AL" sz="1400" i="1" dirty="0"/>
              <a:t>Në nenin 15 ndryshohet me këtë përmbajtje :</a:t>
            </a:r>
            <a:endParaRPr lang="en-US" sz="1400" i="1" dirty="0"/>
          </a:p>
          <a:p>
            <a:r>
              <a:rPr lang="sq-AL" sz="1400" i="1" dirty="0"/>
              <a:t> </a:t>
            </a:r>
            <a:r>
              <a:rPr lang="en-US" sz="1400" i="1" dirty="0"/>
              <a:t>“Neni 15</a:t>
            </a:r>
          </a:p>
          <a:p>
            <a:r>
              <a:rPr lang="en-US" sz="1400" b="1" i="1" dirty="0" err="1"/>
              <a:t>Pronësia</a:t>
            </a:r>
            <a:r>
              <a:rPr lang="en-US" sz="1400" b="1" i="1" dirty="0"/>
              <a:t> </a:t>
            </a:r>
            <a:r>
              <a:rPr lang="en-US" sz="1400" b="1" i="1" dirty="0" err="1"/>
              <a:t>intelektuale</a:t>
            </a:r>
            <a:r>
              <a:rPr lang="en-US" sz="1400" b="1" i="1" dirty="0"/>
              <a:t> </a:t>
            </a:r>
            <a:r>
              <a:rPr lang="en-US" sz="1400" b="1" i="1" dirty="0" err="1"/>
              <a:t>dhe</a:t>
            </a:r>
            <a:r>
              <a:rPr lang="en-US" sz="1400" b="1" i="1" dirty="0"/>
              <a:t> </a:t>
            </a:r>
            <a:r>
              <a:rPr lang="en-US" sz="1400" b="1" i="1" dirty="0" err="1"/>
              <a:t>të</a:t>
            </a:r>
            <a:r>
              <a:rPr lang="en-US" sz="1400" b="1" i="1" dirty="0"/>
              <a:t> </a:t>
            </a:r>
            <a:r>
              <a:rPr lang="en-US" sz="1400" b="1" i="1" dirty="0" err="1"/>
              <a:t>drejta</a:t>
            </a:r>
            <a:r>
              <a:rPr lang="en-US" sz="1400" b="1" i="1" dirty="0"/>
              <a:t> </a:t>
            </a:r>
            <a:r>
              <a:rPr lang="en-US" sz="1400" b="1" i="1" dirty="0" err="1"/>
              <a:t>të</a:t>
            </a:r>
            <a:r>
              <a:rPr lang="en-US" sz="1400" b="1" i="1" dirty="0"/>
              <a:t> </a:t>
            </a:r>
            <a:r>
              <a:rPr lang="en-US" sz="1400" b="1" i="1" dirty="0" err="1"/>
              <a:t>tjera</a:t>
            </a:r>
            <a:endParaRPr lang="en-US" sz="1400" i="1" dirty="0"/>
          </a:p>
          <a:p>
            <a:pPr lvl="0"/>
            <a:r>
              <a:rPr lang="en-US" sz="1400" i="1" dirty="0"/>
              <a:t>1. </a:t>
            </a:r>
            <a:r>
              <a:rPr lang="en-US" sz="1400" i="1" dirty="0" err="1"/>
              <a:t>Përdoruesit</a:t>
            </a:r>
            <a:r>
              <a:rPr lang="en-US" sz="1400" i="1" dirty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park </a:t>
            </a:r>
            <a:r>
              <a:rPr lang="en-US" sz="1400" i="1" dirty="0" err="1"/>
              <a:t>duhet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regjistrojnë</a:t>
            </a:r>
            <a:r>
              <a:rPr lang="en-US" sz="1400" i="1" dirty="0"/>
              <a:t> </a:t>
            </a:r>
            <a:r>
              <a:rPr lang="en-US" sz="1400" i="1" dirty="0" err="1"/>
              <a:t>pronësinë</a:t>
            </a:r>
            <a:r>
              <a:rPr lang="en-US" sz="1400" i="1" dirty="0"/>
              <a:t> </a:t>
            </a:r>
            <a:r>
              <a:rPr lang="en-US" sz="1400" i="1" dirty="0" err="1"/>
              <a:t>intelektuale</a:t>
            </a:r>
            <a:r>
              <a:rPr lang="en-US" sz="1400" i="1" dirty="0"/>
              <a:t> </a:t>
            </a:r>
            <a:r>
              <a:rPr lang="en-US" sz="1400" i="1" dirty="0" err="1"/>
              <a:t>për</a:t>
            </a:r>
            <a:r>
              <a:rPr lang="en-US" sz="1400" i="1" dirty="0"/>
              <a:t> </a:t>
            </a:r>
            <a:r>
              <a:rPr lang="en-US" sz="1400" i="1" dirty="0" err="1"/>
              <a:t>krijimet</a:t>
            </a:r>
            <a:r>
              <a:rPr lang="en-US" sz="1400" i="1" dirty="0"/>
              <a:t> e </a:t>
            </a:r>
            <a:r>
              <a:rPr lang="en-US" sz="1400" i="1" dirty="0" err="1"/>
              <a:t>zhvilluara</a:t>
            </a:r>
            <a:r>
              <a:rPr lang="en-US" sz="1400" i="1" dirty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park </a:t>
            </a:r>
            <a:r>
              <a:rPr lang="en-US" sz="1400" i="1" dirty="0" err="1"/>
              <a:t>edhe</a:t>
            </a:r>
            <a:r>
              <a:rPr lang="en-US" sz="1400" i="1" dirty="0"/>
              <a:t> me </a:t>
            </a:r>
            <a:r>
              <a:rPr lang="en-US" sz="1400" i="1" dirty="0" err="1"/>
              <a:t>autoritetet</a:t>
            </a:r>
            <a:r>
              <a:rPr lang="en-US" sz="1400" i="1" dirty="0"/>
              <a:t> </a:t>
            </a:r>
            <a:r>
              <a:rPr lang="en-US" sz="1400" i="1" dirty="0" err="1"/>
              <a:t>përkatëse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Republikës</a:t>
            </a:r>
            <a:r>
              <a:rPr lang="en-US" sz="1400" i="1" dirty="0"/>
              <a:t> </a:t>
            </a:r>
            <a:r>
              <a:rPr lang="en-US" sz="1400" i="1" dirty="0" err="1"/>
              <a:t>së</a:t>
            </a:r>
            <a:r>
              <a:rPr lang="en-US" sz="1400" i="1" dirty="0"/>
              <a:t> </a:t>
            </a:r>
            <a:r>
              <a:rPr lang="en-US" sz="1400" i="1" dirty="0" err="1"/>
              <a:t>Shqipërisë</a:t>
            </a:r>
            <a:r>
              <a:rPr lang="en-US" sz="1400" i="1" dirty="0"/>
              <a:t>.</a:t>
            </a:r>
          </a:p>
          <a:p>
            <a:pPr lvl="0"/>
            <a:r>
              <a:rPr lang="en-US" sz="1400" i="1" dirty="0"/>
              <a:t>2. </a:t>
            </a:r>
            <a:r>
              <a:rPr lang="en-US" sz="1400" i="1" dirty="0" err="1"/>
              <a:t>Zhvilluesi</a:t>
            </a:r>
            <a:r>
              <a:rPr lang="en-US" sz="1400" i="1" dirty="0"/>
              <a:t> </a:t>
            </a:r>
            <a:r>
              <a:rPr lang="en-US" sz="1400" i="1" dirty="0" err="1"/>
              <a:t>ndihmon</a:t>
            </a:r>
            <a:r>
              <a:rPr lang="en-US" sz="1400" i="1" dirty="0"/>
              <a:t> </a:t>
            </a:r>
            <a:r>
              <a:rPr lang="en-US" sz="1400" i="1" dirty="0" err="1"/>
              <a:t>përdoruesit</a:t>
            </a:r>
            <a:r>
              <a:rPr lang="en-US" sz="1400" i="1" dirty="0"/>
              <a:t> me </a:t>
            </a:r>
            <a:r>
              <a:rPr lang="en-US" sz="1400" i="1" dirty="0" err="1"/>
              <a:t>regjistrimin</a:t>
            </a:r>
            <a:r>
              <a:rPr lang="en-US" sz="1400" i="1" dirty="0"/>
              <a:t> e </a:t>
            </a:r>
            <a:r>
              <a:rPr lang="en-US" sz="1400" i="1" dirty="0" err="1"/>
              <a:t>krijimeve</a:t>
            </a:r>
            <a:r>
              <a:rPr lang="en-US" sz="1400" i="1" dirty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</a:t>
            </a:r>
            <a:r>
              <a:rPr lang="en-US" sz="1400" i="1" dirty="0" err="1"/>
              <a:t>Republikën</a:t>
            </a:r>
            <a:r>
              <a:rPr lang="en-US" sz="1400" i="1" dirty="0"/>
              <a:t> e </a:t>
            </a:r>
            <a:r>
              <a:rPr lang="en-US" sz="1400" i="1" dirty="0" err="1"/>
              <a:t>Shqipërisë</a:t>
            </a:r>
            <a:r>
              <a:rPr lang="en-US" sz="1400" i="1" dirty="0"/>
              <a:t> </a:t>
            </a:r>
            <a:r>
              <a:rPr lang="en-US" sz="1400" i="1" dirty="0" err="1"/>
              <a:t>dhe</a:t>
            </a:r>
            <a:r>
              <a:rPr lang="en-US" sz="1400" i="1" dirty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</a:t>
            </a:r>
            <a:r>
              <a:rPr lang="en-US" sz="1400" i="1" dirty="0" err="1"/>
              <a:t>përdorimin</a:t>
            </a:r>
            <a:r>
              <a:rPr lang="en-US" sz="1400" i="1" dirty="0"/>
              <a:t> e </a:t>
            </a:r>
            <a:r>
              <a:rPr lang="en-US" sz="1400" i="1" dirty="0" err="1"/>
              <a:t>tyre</a:t>
            </a:r>
            <a:r>
              <a:rPr lang="en-US" sz="1400" i="1" dirty="0"/>
              <a:t> </a:t>
            </a:r>
            <a:r>
              <a:rPr lang="en-US" sz="1400" i="1" dirty="0" err="1"/>
              <a:t>nga</a:t>
            </a:r>
            <a:r>
              <a:rPr lang="en-US" sz="1400" i="1" dirty="0"/>
              <a:t> </a:t>
            </a:r>
            <a:r>
              <a:rPr lang="en-US" sz="1400" i="1" dirty="0" err="1"/>
              <a:t>institucionet</a:t>
            </a:r>
            <a:r>
              <a:rPr lang="en-US" sz="1400" i="1" dirty="0"/>
              <a:t>/</a:t>
            </a:r>
            <a:r>
              <a:rPr lang="en-US" sz="1400" i="1" dirty="0" err="1"/>
              <a:t>entet</a:t>
            </a:r>
            <a:r>
              <a:rPr lang="en-US" sz="1400" i="1" dirty="0"/>
              <a:t> </a:t>
            </a:r>
            <a:r>
              <a:rPr lang="en-US" sz="1400" i="1" dirty="0" err="1"/>
              <a:t>publike</a:t>
            </a:r>
            <a:r>
              <a:rPr lang="en-US" sz="1400" i="1" dirty="0"/>
              <a:t> </a:t>
            </a:r>
            <a:r>
              <a:rPr lang="en-US" sz="1400" i="1" dirty="0" err="1"/>
              <a:t>sipas</a:t>
            </a:r>
            <a:r>
              <a:rPr lang="en-US" sz="1400" i="1" dirty="0"/>
              <a:t> </a:t>
            </a:r>
            <a:r>
              <a:rPr lang="en-US" sz="1400" i="1" dirty="0" err="1"/>
              <a:t>marrëveshjeve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bashkëpunimit</a:t>
            </a:r>
            <a:r>
              <a:rPr lang="en-US" sz="1400" i="1" dirty="0"/>
              <a:t> </a:t>
            </a:r>
            <a:r>
              <a:rPr lang="en-US" sz="1400" i="1" dirty="0" err="1"/>
              <a:t>për</a:t>
            </a:r>
            <a:r>
              <a:rPr lang="en-US" sz="1400" i="1" dirty="0"/>
              <a:t> </a:t>
            </a:r>
            <a:r>
              <a:rPr lang="en-US" sz="1400" i="1" dirty="0" err="1"/>
              <a:t>një</a:t>
            </a:r>
            <a:r>
              <a:rPr lang="en-US" sz="1400" i="1" dirty="0"/>
              <a:t> </a:t>
            </a:r>
            <a:r>
              <a:rPr lang="en-US" sz="1400" i="1" dirty="0" err="1"/>
              <a:t>produkt</a:t>
            </a:r>
            <a:r>
              <a:rPr lang="en-US" sz="1400" i="1" dirty="0"/>
              <a:t> </a:t>
            </a:r>
            <a:r>
              <a:rPr lang="en-US" sz="1400" i="1" dirty="0" err="1"/>
              <a:t>inovativ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negociuara</a:t>
            </a:r>
            <a:r>
              <a:rPr lang="en-US" sz="1400" i="1" dirty="0"/>
              <a:t> </a:t>
            </a:r>
            <a:r>
              <a:rPr lang="en-US" sz="1400" i="1" dirty="0" err="1"/>
              <a:t>mes</a:t>
            </a:r>
            <a:r>
              <a:rPr lang="en-US" sz="1400" i="1" dirty="0"/>
              <a:t> </a:t>
            </a:r>
            <a:r>
              <a:rPr lang="en-US" sz="1400" i="1" dirty="0" err="1"/>
              <a:t>përdoruesit</a:t>
            </a:r>
            <a:r>
              <a:rPr lang="en-US" sz="1400" i="1" dirty="0"/>
              <a:t>, </a:t>
            </a:r>
            <a:r>
              <a:rPr lang="en-US" sz="1400" i="1" dirty="0" err="1"/>
              <a:t>zhvilluesit</a:t>
            </a:r>
            <a:r>
              <a:rPr lang="en-US" sz="1400" i="1" dirty="0"/>
              <a:t> </a:t>
            </a:r>
            <a:r>
              <a:rPr lang="en-US" sz="1400" i="1" dirty="0" err="1"/>
              <a:t>dhe</a:t>
            </a:r>
            <a:r>
              <a:rPr lang="en-US" sz="1400" i="1" dirty="0"/>
              <a:t> </a:t>
            </a:r>
            <a:r>
              <a:rPr lang="en-US" sz="1400" i="1" dirty="0" err="1"/>
              <a:t>instutucionit</a:t>
            </a:r>
            <a:r>
              <a:rPr lang="en-US" sz="1400" i="1" dirty="0"/>
              <a:t>/</a:t>
            </a:r>
            <a:r>
              <a:rPr lang="en-US" sz="1400" i="1" dirty="0" err="1"/>
              <a:t>entit</a:t>
            </a:r>
            <a:r>
              <a:rPr lang="en-US" sz="1400" i="1" dirty="0"/>
              <a:t> </a:t>
            </a:r>
            <a:r>
              <a:rPr lang="en-US" sz="1400" i="1" dirty="0" err="1"/>
              <a:t>publik</a:t>
            </a:r>
            <a:r>
              <a:rPr lang="en-US" sz="1400" i="1" dirty="0"/>
              <a:t> </a:t>
            </a:r>
            <a:r>
              <a:rPr lang="en-US" sz="1400" i="1" dirty="0" err="1"/>
              <a:t>përfitues</a:t>
            </a:r>
            <a:r>
              <a:rPr lang="en-US" sz="1400" i="1" dirty="0"/>
              <a:t>.</a:t>
            </a:r>
          </a:p>
          <a:p>
            <a:pPr lvl="0"/>
            <a:r>
              <a:rPr lang="en-US" sz="1400" i="1" dirty="0"/>
              <a:t>3. </a:t>
            </a:r>
            <a:r>
              <a:rPr lang="en-US" sz="1400" i="1" dirty="0" err="1"/>
              <a:t>Zhvilluesi</a:t>
            </a:r>
            <a:r>
              <a:rPr lang="en-US" sz="1400" i="1" dirty="0"/>
              <a:t> </a:t>
            </a:r>
            <a:r>
              <a:rPr lang="en-US" sz="1400" i="1" dirty="0" err="1"/>
              <a:t>mund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përfitojë</a:t>
            </a:r>
            <a:r>
              <a:rPr lang="en-US" sz="1400" i="1" dirty="0"/>
              <a:t> </a:t>
            </a:r>
            <a:r>
              <a:rPr lang="en-US" sz="1400" i="1" dirty="0" err="1"/>
              <a:t>një</a:t>
            </a:r>
            <a:r>
              <a:rPr lang="en-US" sz="1400" i="1" dirty="0"/>
              <a:t> </a:t>
            </a:r>
            <a:r>
              <a:rPr lang="en-US" sz="1400" i="1" dirty="0" err="1"/>
              <a:t>pjesë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</a:t>
            </a:r>
            <a:r>
              <a:rPr lang="en-US" sz="1400" i="1" dirty="0" err="1"/>
              <a:t>ardhurave</a:t>
            </a:r>
            <a:r>
              <a:rPr lang="en-US" sz="1400" i="1" dirty="0"/>
              <a:t> </a:t>
            </a:r>
            <a:r>
              <a:rPr lang="en-US" sz="1400" i="1" dirty="0" err="1"/>
              <a:t>që</a:t>
            </a:r>
            <a:r>
              <a:rPr lang="en-US" sz="1400" i="1" dirty="0"/>
              <a:t> </a:t>
            </a:r>
            <a:r>
              <a:rPr lang="en-US" sz="1400" i="1" dirty="0" err="1"/>
              <a:t>gjenerohen</a:t>
            </a:r>
            <a:r>
              <a:rPr lang="en-US" sz="1400" i="1" dirty="0"/>
              <a:t> </a:t>
            </a:r>
            <a:r>
              <a:rPr lang="en-US" sz="1400" i="1" dirty="0" err="1"/>
              <a:t>nga</a:t>
            </a:r>
            <a:r>
              <a:rPr lang="en-US" sz="1400" i="1" dirty="0"/>
              <a:t> </a:t>
            </a:r>
            <a:r>
              <a:rPr lang="en-US" sz="1400" i="1" dirty="0" err="1"/>
              <a:t>pronësia</a:t>
            </a:r>
            <a:r>
              <a:rPr lang="en-US" sz="1400" i="1" dirty="0"/>
              <a:t> </a:t>
            </a:r>
            <a:r>
              <a:rPr lang="en-US" sz="1400" i="1" dirty="0" err="1"/>
              <a:t>intelektuale</a:t>
            </a:r>
            <a:r>
              <a:rPr lang="en-US" sz="1400" i="1" dirty="0"/>
              <a:t>, </a:t>
            </a:r>
            <a:r>
              <a:rPr lang="en-US" sz="1400" i="1" dirty="0" err="1"/>
              <a:t>nga</a:t>
            </a:r>
            <a:r>
              <a:rPr lang="en-US" sz="1400" i="1" dirty="0"/>
              <a:t> </a:t>
            </a:r>
            <a:r>
              <a:rPr lang="en-US" sz="1400" i="1" dirty="0" err="1"/>
              <a:t>transaksionet</a:t>
            </a:r>
            <a:r>
              <a:rPr lang="en-US" sz="1400" i="1" dirty="0"/>
              <a:t> e </a:t>
            </a:r>
            <a:r>
              <a:rPr lang="en-US" sz="1400" i="1" dirty="0" err="1"/>
              <a:t>lidhura</a:t>
            </a:r>
            <a:r>
              <a:rPr lang="en-US" sz="1400" i="1" dirty="0"/>
              <a:t> me </a:t>
            </a:r>
            <a:r>
              <a:rPr lang="en-US" sz="1400" i="1" dirty="0" err="1"/>
              <a:t>ofrimin</a:t>
            </a:r>
            <a:r>
              <a:rPr lang="en-US" sz="1400" i="1" dirty="0"/>
              <a:t> e </a:t>
            </a:r>
            <a:r>
              <a:rPr lang="en-US" sz="1400" i="1" dirty="0" err="1"/>
              <a:t>shërbimit</a:t>
            </a:r>
            <a:r>
              <a:rPr lang="en-US" sz="1400" i="1" dirty="0"/>
              <a:t> / </a:t>
            </a:r>
            <a:r>
              <a:rPr lang="en-US" sz="1400" i="1" dirty="0" err="1"/>
              <a:t>produktit</a:t>
            </a:r>
            <a:r>
              <a:rPr lang="en-US" sz="1400" i="1" dirty="0"/>
              <a:t>/ </a:t>
            </a:r>
            <a:r>
              <a:rPr lang="en-US" sz="1400" i="1" dirty="0" err="1"/>
              <a:t>mallit</a:t>
            </a:r>
            <a:r>
              <a:rPr lang="en-US" sz="1400" i="1" dirty="0"/>
              <a:t> </a:t>
            </a:r>
            <a:r>
              <a:rPr lang="en-US" sz="1400" i="1" dirty="0" err="1"/>
              <a:t>pëtinstitucionet</a:t>
            </a:r>
            <a:r>
              <a:rPr lang="en-US" sz="1400" i="1" dirty="0"/>
              <a:t>/</a:t>
            </a:r>
            <a:r>
              <a:rPr lang="en-US" sz="1400" i="1" dirty="0" err="1"/>
              <a:t>entet</a:t>
            </a:r>
            <a:r>
              <a:rPr lang="en-US" sz="1400" i="1" dirty="0"/>
              <a:t> </a:t>
            </a:r>
            <a:r>
              <a:rPr lang="en-US" sz="1400" i="1" dirty="0" err="1"/>
              <a:t>publike</a:t>
            </a:r>
            <a:r>
              <a:rPr lang="en-US" sz="1400" i="1" dirty="0"/>
              <a:t>, </a:t>
            </a:r>
            <a:r>
              <a:rPr lang="en-US" sz="1400" i="1" dirty="0" err="1"/>
              <a:t>për</a:t>
            </a:r>
            <a:r>
              <a:rPr lang="en-US" sz="1400" i="1" dirty="0"/>
              <a:t> </a:t>
            </a:r>
            <a:r>
              <a:rPr lang="en-US" sz="1400" i="1" dirty="0" err="1"/>
              <a:t>krijimet</a:t>
            </a:r>
            <a:r>
              <a:rPr lang="en-US" sz="1400" i="1" dirty="0"/>
              <a:t>/mallrat/</a:t>
            </a:r>
            <a:r>
              <a:rPr lang="en-US" sz="1400" i="1" dirty="0" err="1"/>
              <a:t>shërbimet</a:t>
            </a:r>
            <a:r>
              <a:rPr lang="en-US" sz="1400" i="1" dirty="0"/>
              <a:t> </a:t>
            </a:r>
            <a:r>
              <a:rPr lang="en-US" sz="1400" i="1" dirty="0" err="1"/>
              <a:t>që</a:t>
            </a:r>
            <a:r>
              <a:rPr lang="en-US" sz="1400" i="1" dirty="0"/>
              <a:t> </a:t>
            </a:r>
            <a:r>
              <a:rPr lang="en-US" sz="1400" i="1" dirty="0" err="1"/>
              <a:t>zhvillohen</a:t>
            </a:r>
            <a:r>
              <a:rPr lang="en-US" sz="1400" i="1" dirty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</a:t>
            </a:r>
            <a:r>
              <a:rPr lang="en-US" sz="1400" i="1" dirty="0" err="1"/>
              <a:t>zonë</a:t>
            </a:r>
            <a:r>
              <a:rPr lang="en-US" sz="1400" i="1" dirty="0"/>
              <a:t> </a:t>
            </a:r>
            <a:r>
              <a:rPr lang="en-US" sz="1400" i="1" dirty="0" err="1"/>
              <a:t>nga</a:t>
            </a:r>
            <a:r>
              <a:rPr lang="en-US" sz="1400" i="1" dirty="0"/>
              <a:t> </a:t>
            </a:r>
            <a:r>
              <a:rPr lang="en-US" sz="1400" i="1" dirty="0" err="1"/>
              <a:t>përdoruesit</a:t>
            </a:r>
            <a:r>
              <a:rPr lang="en-US" sz="1400" i="1" dirty="0"/>
              <a:t> </a:t>
            </a:r>
            <a:r>
              <a:rPr lang="en-US" sz="1400" i="1" dirty="0" err="1"/>
              <a:t>për</a:t>
            </a:r>
            <a:r>
              <a:rPr lang="en-US" sz="1400" i="1" dirty="0"/>
              <a:t> </a:t>
            </a:r>
            <a:r>
              <a:rPr lang="en-US" sz="1400" i="1" dirty="0" err="1"/>
              <a:t>një</a:t>
            </a:r>
            <a:r>
              <a:rPr lang="en-US" sz="1400" i="1" dirty="0"/>
              <a:t> </a:t>
            </a:r>
            <a:r>
              <a:rPr lang="en-US" sz="1400" i="1" dirty="0" err="1"/>
              <a:t>periudhë</a:t>
            </a:r>
            <a:r>
              <a:rPr lang="en-US" sz="1400" i="1" dirty="0"/>
              <a:t> 5-vjeçare, </a:t>
            </a:r>
            <a:r>
              <a:rPr lang="en-US" sz="1400" i="1" dirty="0" err="1"/>
              <a:t>sipas</a:t>
            </a:r>
            <a:r>
              <a:rPr lang="en-US" sz="1400" i="1" dirty="0"/>
              <a:t> </a:t>
            </a:r>
            <a:r>
              <a:rPr lang="en-US" sz="1400" i="1" dirty="0" err="1"/>
              <a:t>përcaktimeve</a:t>
            </a:r>
            <a:r>
              <a:rPr lang="en-US" sz="1400" i="1" dirty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</a:t>
            </a:r>
            <a:r>
              <a:rPr lang="en-US" sz="1400" i="1" dirty="0" err="1"/>
              <a:t>marrëveshjen</a:t>
            </a:r>
            <a:r>
              <a:rPr lang="en-US" sz="1400" i="1" dirty="0"/>
              <a:t> e </a:t>
            </a:r>
            <a:r>
              <a:rPr lang="en-US" sz="1400" i="1" dirty="0" err="1"/>
              <a:t>lidhur</a:t>
            </a:r>
            <a:r>
              <a:rPr lang="en-US" sz="1400" i="1" dirty="0"/>
              <a:t> </a:t>
            </a:r>
            <a:r>
              <a:rPr lang="en-US" sz="1400" i="1" dirty="0" err="1"/>
              <a:t>ndërmjet</a:t>
            </a:r>
            <a:r>
              <a:rPr lang="en-US" sz="1400" i="1" dirty="0"/>
              <a:t> </a:t>
            </a:r>
            <a:r>
              <a:rPr lang="en-US" sz="1400" i="1" dirty="0" err="1"/>
              <a:t>zhvilluesit</a:t>
            </a:r>
            <a:r>
              <a:rPr lang="en-US" sz="1400" i="1" dirty="0"/>
              <a:t> /</a:t>
            </a:r>
            <a:r>
              <a:rPr lang="en-US" sz="1400" i="1" dirty="0" err="1"/>
              <a:t>institucinit</a:t>
            </a:r>
            <a:r>
              <a:rPr lang="en-US" sz="1400" i="1" dirty="0"/>
              <a:t>/</a:t>
            </a:r>
            <a:r>
              <a:rPr lang="en-US" sz="1400" i="1" dirty="0" err="1"/>
              <a:t>entit</a:t>
            </a:r>
            <a:r>
              <a:rPr lang="en-US" sz="1400" i="1" dirty="0"/>
              <a:t> </a:t>
            </a:r>
            <a:r>
              <a:rPr lang="en-US" sz="1400" i="1" dirty="0" err="1"/>
              <a:t>publik</a:t>
            </a:r>
            <a:r>
              <a:rPr lang="en-US" sz="1400" i="1" dirty="0"/>
              <a:t> </a:t>
            </a:r>
            <a:r>
              <a:rPr lang="en-US" sz="1400" i="1" dirty="0" err="1"/>
              <a:t>dhe</a:t>
            </a:r>
            <a:r>
              <a:rPr lang="en-US" sz="1400" i="1" dirty="0"/>
              <a:t> </a:t>
            </a:r>
            <a:r>
              <a:rPr lang="en-US" sz="1400" i="1" dirty="0" err="1"/>
              <a:t>përdoruesit</a:t>
            </a:r>
            <a:r>
              <a:rPr lang="en-US" sz="1400" i="1" dirty="0"/>
              <a:t>…”</a:t>
            </a:r>
          </a:p>
          <a:p>
            <a:pPr lvl="0"/>
            <a:br>
              <a:rPr lang="en-US" sz="1400" i="1" dirty="0"/>
            </a:br>
            <a:r>
              <a:rPr lang="sq-AL" b="1" u="sng" dirty="0"/>
              <a:t>Problematika: </a:t>
            </a:r>
            <a:endParaRPr lang="en-US" u="sng" dirty="0"/>
          </a:p>
          <a:p>
            <a:pPr lvl="0"/>
            <a:r>
              <a:rPr lang="en-US" sz="1700" i="1" dirty="0"/>
              <a:t>-</a:t>
            </a:r>
            <a:r>
              <a:rPr lang="sq-AL" sz="1700" i="1" dirty="0"/>
              <a:t>Në këtë dispozitë i jepet një pozitë e favorizuar zhvilluesit të parkut: (i) të regjistrojë pronësinë intelektuale të krijimeve të përdoruesit të parkut; </a:t>
            </a:r>
            <a:endParaRPr lang="en-US" sz="1700" dirty="0"/>
          </a:p>
          <a:p>
            <a:pPr lvl="0"/>
            <a:r>
              <a:rPr lang="en-US" sz="1700" i="1" dirty="0"/>
              <a:t>-</a:t>
            </a:r>
            <a:r>
              <a:rPr lang="sq-AL" sz="1700" i="1" dirty="0"/>
              <a:t>Të bëhet ndërmjetës mes përdoruesit dhe një enti publik në shitjen e këtyre krijimeve, si dhe të përfitojë nga të ardhurat e pronësisë intelektuale;  </a:t>
            </a:r>
            <a:endParaRPr lang="en-US" sz="1700" dirty="0"/>
          </a:p>
          <a:p>
            <a:pPr lvl="0"/>
            <a:r>
              <a:rPr lang="en-US" sz="1700" i="1" dirty="0"/>
              <a:t>-</a:t>
            </a:r>
            <a:r>
              <a:rPr lang="sq-AL" sz="1700" i="1" dirty="0"/>
              <a:t>Mbrojtja e të dhënave shtetërore nga keqpërdorimi. </a:t>
            </a:r>
            <a:endParaRPr lang="en-US" sz="1700" i="1" dirty="0"/>
          </a:p>
          <a:p>
            <a:pPr lvl="0"/>
            <a:endParaRPr lang="en-US" sz="1700" dirty="0"/>
          </a:p>
          <a:p>
            <a:r>
              <a:rPr lang="sq-AL" b="1" u="sng" dirty="0"/>
              <a:t>Rekomandime: </a:t>
            </a:r>
            <a:r>
              <a:rPr lang="sq-AL" sz="2000" i="1" dirty="0"/>
              <a:t>Ky është një nen i panevojshëm, nëse përdoruesit kanë nevojë për shërbime shtesë nga zhvilluesi apo subjekte të tjera ata mund t’i kontaktojnë lirisht në qarkullimin civil; </a:t>
            </a:r>
            <a:endParaRPr lang="en-US" sz="2000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 descr="Golden Gate Bridge in fog">
            <a:extLst>
              <a:ext uri="{FF2B5EF4-FFF2-40B4-BE49-F238E27FC236}">
                <a16:creationId xmlns:a16="http://schemas.microsoft.com/office/drawing/2014/main" id="{DF822D38-0FF3-848F-8EC1-17BF0D8D92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918" r="23918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7B4CB-FF41-77E1-0F33-1924B7575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REKOMANDIME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9265" y="2303028"/>
            <a:ext cx="5431536" cy="3961593"/>
          </a:xfrm>
        </p:spPr>
        <p:txBody>
          <a:bodyPr>
            <a:normAutofit/>
          </a:bodyPr>
          <a:lstStyle/>
          <a:p>
            <a:pPr lvl="0"/>
            <a:endParaRPr lang="en-US" b="1" dirty="0"/>
          </a:p>
          <a:p>
            <a:pPr lvl="0" algn="just"/>
            <a:r>
              <a:rPr lang="sq-AL" b="1" dirty="0"/>
              <a:t>Duhet një raport auditimi </a:t>
            </a:r>
            <a:r>
              <a:rPr lang="en-US" b="1" dirty="0" err="1"/>
              <a:t>mbi</a:t>
            </a:r>
            <a:r>
              <a:rPr lang="en-US" b="1" dirty="0"/>
              <a:t> </a:t>
            </a:r>
            <a:r>
              <a:rPr lang="en-US" b="1" dirty="0" err="1"/>
              <a:t>zbatimin</a:t>
            </a:r>
            <a:r>
              <a:rPr lang="en-US" b="1" dirty="0"/>
              <a:t> e </a:t>
            </a:r>
            <a:r>
              <a:rPr lang="en-US" b="1" dirty="0" err="1"/>
              <a:t>ligjit</a:t>
            </a:r>
            <a:r>
              <a:rPr lang="en-US" b="1" dirty="0"/>
              <a:t> </a:t>
            </a:r>
            <a:r>
              <a:rPr lang="en-US" b="1" dirty="0" err="1"/>
              <a:t>bazë</a:t>
            </a:r>
            <a:r>
              <a:rPr lang="en-US" b="1" dirty="0"/>
              <a:t> (</a:t>
            </a:r>
            <a:r>
              <a:rPr lang="en-US" b="1" dirty="0" err="1"/>
              <a:t>ligjit</a:t>
            </a:r>
            <a:r>
              <a:rPr lang="en-US" b="1" dirty="0"/>
              <a:t> nr. 58/ 2022</a:t>
            </a:r>
            <a:r>
              <a:rPr lang="sq-AL" b="1" dirty="0"/>
              <a:t> “Për krijimin, organizimin dhe funksionimin e parqeve teknologjike dhe shkencore”</a:t>
            </a:r>
            <a:r>
              <a:rPr lang="en-US" b="1" dirty="0"/>
              <a:t> ) </a:t>
            </a:r>
            <a:r>
              <a:rPr lang="en-US" b="1" dirty="0" err="1"/>
              <a:t>deri</a:t>
            </a:r>
            <a:r>
              <a:rPr lang="en-US" b="1" dirty="0"/>
              <a:t> </a:t>
            </a:r>
            <a:r>
              <a:rPr lang="en-US" b="1" dirty="0" err="1"/>
              <a:t>tani</a:t>
            </a:r>
            <a:r>
              <a:rPr lang="en-US" b="1" dirty="0"/>
              <a:t>; </a:t>
            </a:r>
            <a:endParaRPr lang="en-US" dirty="0"/>
          </a:p>
          <a:p>
            <a:pPr lvl="0" algn="just"/>
            <a:r>
              <a:rPr lang="sq-AL" b="1" dirty="0"/>
              <a:t>Varësisht </a:t>
            </a:r>
            <a:r>
              <a:rPr lang="en-US" b="1" u="sng" dirty="0" err="1"/>
              <a:t>konkluzioneve</a:t>
            </a:r>
            <a:r>
              <a:rPr lang="en-US" b="1" u="sng" dirty="0"/>
              <a:t> </a:t>
            </a:r>
            <a:r>
              <a:rPr lang="en-US" b="1" u="sng" dirty="0" err="1"/>
              <a:t>të</a:t>
            </a:r>
            <a:r>
              <a:rPr lang="en-US" b="1" u="sng" dirty="0"/>
              <a:t> </a:t>
            </a:r>
            <a:r>
              <a:rPr lang="sq-AL" b="1" u="sng" dirty="0"/>
              <a:t>raportit të auditimit </a:t>
            </a:r>
            <a:r>
              <a:rPr lang="en-US" b="1" dirty="0" err="1"/>
              <a:t>duhet</a:t>
            </a:r>
            <a:r>
              <a:rPr lang="en-US" b="1" dirty="0"/>
              <a:t> </a:t>
            </a:r>
            <a:r>
              <a:rPr lang="sq-AL" b="1" dirty="0"/>
              <a:t>të plotëso</a:t>
            </a:r>
            <a:r>
              <a:rPr lang="en-US" b="1" dirty="0"/>
              <a:t>het</a:t>
            </a:r>
            <a:r>
              <a:rPr lang="sq-AL" b="1" dirty="0"/>
              <a:t> relacioni shoqërues nëse nisma legjislative është rruga e vetme për </a:t>
            </a:r>
            <a:r>
              <a:rPr lang="en-US" b="1" dirty="0" err="1"/>
              <a:t>t’i</a:t>
            </a:r>
            <a:r>
              <a:rPr lang="en-US" b="1" dirty="0"/>
              <a:t> </a:t>
            </a:r>
            <a:r>
              <a:rPr lang="en-US" b="1" dirty="0" err="1"/>
              <a:t>zgjidhur</a:t>
            </a:r>
            <a:r>
              <a:rPr lang="en-US" b="1" dirty="0"/>
              <a:t> </a:t>
            </a:r>
            <a:r>
              <a:rPr lang="sq-AL" b="1" dirty="0"/>
              <a:t>problemet e konstatuara</a:t>
            </a:r>
            <a:r>
              <a:rPr lang="en-US" b="1" dirty="0"/>
              <a:t> apo </a:t>
            </a:r>
            <a:r>
              <a:rPr lang="en-US" b="1" dirty="0" err="1"/>
              <a:t>është</a:t>
            </a:r>
            <a:r>
              <a:rPr lang="en-US" b="1" dirty="0"/>
              <a:t> e </a:t>
            </a:r>
            <a:r>
              <a:rPr lang="en-US" b="1" dirty="0" err="1"/>
              <a:t>mundur</a:t>
            </a:r>
            <a:r>
              <a:rPr lang="en-US" b="1" dirty="0"/>
              <a:t> me </a:t>
            </a:r>
            <a:r>
              <a:rPr lang="en-US" b="1" dirty="0" err="1"/>
              <a:t>përmirësime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tjera</a:t>
            </a:r>
            <a:r>
              <a:rPr lang="en-US" b="1" dirty="0"/>
              <a:t> </a:t>
            </a:r>
            <a:r>
              <a:rPr lang="en-US" b="1" dirty="0" err="1"/>
              <a:t>jolegjislative</a:t>
            </a:r>
            <a:r>
              <a:rPr lang="en-US" b="1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65392" y="2303028"/>
            <a:ext cx="4860635" cy="409777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sq-AL" b="1" dirty="0"/>
              <a:t>Projektligji </a:t>
            </a:r>
            <a:r>
              <a:rPr lang="sq-AL" b="1" u="sng" dirty="0"/>
              <a:t>të ripunohet </a:t>
            </a:r>
            <a:r>
              <a:rPr lang="sq-AL" b="1" dirty="0"/>
              <a:t>duke patur parasysh përfshirjen e elementëve: (i) procedurë konkurruese publike, para shitjes së aksioneve apo marrëveshjeve me entet publike; (ii) publikimin e marrëveshjeve; (iii) rishikimin proporcional të lehtësive fiskale; (iv) auditime vjetore apo tematike të vijueshme për të shmangur keqpërdorimin e këtij ligji nga subjektet në qarkullimin civil. </a:t>
            </a:r>
            <a:endParaRPr lang="en-US" dirty="0"/>
          </a:p>
          <a:p>
            <a:pPr lvl="0" algn="just"/>
            <a:r>
              <a:rPr lang="sq-AL" b="1" dirty="0"/>
              <a:t>Relacioni me projektligjin e ripunuar duhet t’i nënshtrohen </a:t>
            </a:r>
            <a:r>
              <a:rPr lang="sq-AL" b="1" u="sng" dirty="0"/>
              <a:t>një konsultimi publik </a:t>
            </a:r>
            <a:r>
              <a:rPr lang="sq-AL" b="1" dirty="0"/>
              <a:t>të gjerë për ta pasuruar më tej këtë nismë; </a:t>
            </a:r>
            <a:endParaRPr lang="en-US" dirty="0"/>
          </a:p>
          <a:p>
            <a:pPr lvl="0" algn="just"/>
            <a:r>
              <a:rPr lang="sq-AL" b="1" dirty="0"/>
              <a:t>Ky projektligj joqeveritar i duhet dërguar </a:t>
            </a:r>
            <a:r>
              <a:rPr lang="sq-AL" b="1" u="sng" dirty="0"/>
              <a:t>për mendim Këshillit të Ministrave </a:t>
            </a:r>
            <a:r>
              <a:rPr lang="sq-AL" b="1" dirty="0"/>
              <a:t>për efektet buxhetore.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FALEMINDERIT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b="1" dirty="0"/>
              <a:t>ACER 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4945"/>
            <a:ext cx="6583680" cy="557784"/>
          </a:xfrm>
        </p:spPr>
        <p:txBody>
          <a:bodyPr/>
          <a:lstStyle/>
          <a:p>
            <a:r>
              <a:rPr lang="en-US" dirty="0"/>
              <a:t>KONSTATIME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1252729"/>
            <a:ext cx="6702552" cy="5111495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/>
              <a:t>L</a:t>
            </a:r>
            <a:r>
              <a:rPr lang="sq-AL" sz="2000" b="1" dirty="0"/>
              <a:t>igji nr. 58/ 2022 “Për krijimin, organizimin dhe funksionimin e parqeve teknologjike dhe shkencore”</a:t>
            </a:r>
            <a:r>
              <a:rPr lang="en-US" sz="2000" b="1" dirty="0"/>
              <a:t> </a:t>
            </a:r>
            <a:r>
              <a:rPr lang="en-US" sz="2000" b="1" dirty="0" err="1"/>
              <a:t>është</a:t>
            </a:r>
            <a:r>
              <a:rPr lang="en-US" sz="2000" b="1" dirty="0"/>
              <a:t> </a:t>
            </a:r>
            <a:r>
              <a:rPr lang="en-US" sz="2000" b="1" dirty="0" err="1"/>
              <a:t>një</a:t>
            </a:r>
            <a:r>
              <a:rPr lang="en-US" sz="2000" b="1" dirty="0"/>
              <a:t> </a:t>
            </a:r>
            <a:r>
              <a:rPr lang="en-US" sz="2000" b="1" dirty="0" err="1"/>
              <a:t>ligj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ri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nuk</a:t>
            </a:r>
            <a:r>
              <a:rPr lang="en-US" sz="2000" b="1" dirty="0"/>
              <a:t> ka </a:t>
            </a:r>
            <a:r>
              <a:rPr lang="en-US" sz="2000" b="1" dirty="0" err="1"/>
              <a:t>ende</a:t>
            </a:r>
            <a:r>
              <a:rPr lang="en-US" sz="2000" b="1" dirty="0"/>
              <a:t> </a:t>
            </a:r>
            <a:r>
              <a:rPr lang="en-US" sz="2000" b="1" dirty="0" err="1"/>
              <a:t>raporte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konsoliduara</a:t>
            </a:r>
            <a:r>
              <a:rPr lang="en-US" sz="2000" b="1" dirty="0"/>
              <a:t> </a:t>
            </a:r>
            <a:r>
              <a:rPr lang="en-US" sz="2000" b="1" dirty="0" err="1"/>
              <a:t>auditimi</a:t>
            </a:r>
            <a:r>
              <a:rPr lang="en-US" sz="2000" b="1" dirty="0"/>
              <a:t> </a:t>
            </a:r>
            <a:r>
              <a:rPr lang="en-US" sz="2000" b="1" dirty="0" err="1"/>
              <a:t>për</a:t>
            </a:r>
            <a:r>
              <a:rPr lang="en-US" sz="2000" b="1" dirty="0"/>
              <a:t> </a:t>
            </a:r>
            <a:r>
              <a:rPr lang="en-US" sz="2000" b="1" dirty="0" err="1"/>
              <a:t>problemet</a:t>
            </a:r>
            <a:r>
              <a:rPr lang="en-US" sz="2000" b="1" dirty="0"/>
              <a:t> e </a:t>
            </a:r>
            <a:r>
              <a:rPr lang="en-US" sz="2000" b="1" dirty="0" err="1"/>
              <a:t>zbatimit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tij</a:t>
            </a:r>
            <a:r>
              <a:rPr lang="en-US" sz="2000" b="1" dirty="0"/>
              <a:t> </a:t>
            </a:r>
            <a:r>
              <a:rPr lang="en-US" sz="2000" b="1" dirty="0" err="1"/>
              <a:t>në</a:t>
            </a:r>
            <a:r>
              <a:rPr lang="en-US" sz="2000" b="1" dirty="0"/>
              <a:t> </a:t>
            </a:r>
            <a:r>
              <a:rPr lang="en-US" sz="2000" b="1" dirty="0" err="1"/>
              <a:t>praktikë</a:t>
            </a:r>
            <a:r>
              <a:rPr lang="en-US" sz="2000" b="1" dirty="0"/>
              <a:t>; </a:t>
            </a:r>
          </a:p>
          <a:p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/>
              <a:t>Fusha </a:t>
            </a:r>
            <a:r>
              <a:rPr lang="en-US" sz="2000" b="1" dirty="0" err="1"/>
              <a:t>që</a:t>
            </a:r>
            <a:r>
              <a:rPr lang="en-US" sz="2000" b="1" dirty="0"/>
              <a:t> </a:t>
            </a:r>
            <a:r>
              <a:rPr lang="en-US" sz="2000" b="1" dirty="0" err="1"/>
              <a:t>rregullon</a:t>
            </a:r>
            <a:r>
              <a:rPr lang="en-US" sz="2000" b="1" dirty="0"/>
              <a:t> </a:t>
            </a:r>
            <a:r>
              <a:rPr lang="en-US" sz="2000" b="1" dirty="0" err="1"/>
              <a:t>ky</a:t>
            </a:r>
            <a:r>
              <a:rPr lang="en-US" sz="2000" b="1" dirty="0"/>
              <a:t> </a:t>
            </a:r>
            <a:r>
              <a:rPr lang="en-US" sz="2000" b="1" dirty="0" err="1"/>
              <a:t>ligj</a:t>
            </a:r>
            <a:r>
              <a:rPr lang="en-US" sz="2000" b="1" dirty="0"/>
              <a:t> </a:t>
            </a:r>
            <a:r>
              <a:rPr lang="en-US" sz="2000" b="1" dirty="0" err="1"/>
              <a:t>është</a:t>
            </a:r>
            <a:r>
              <a:rPr lang="en-US" sz="2000" b="1" dirty="0"/>
              <a:t> e </a:t>
            </a:r>
            <a:r>
              <a:rPr lang="en-US" sz="2000" b="1" dirty="0" err="1"/>
              <a:t>posaçme</a:t>
            </a:r>
            <a:r>
              <a:rPr lang="en-US" sz="2000" b="1" dirty="0"/>
              <a:t>, po </a:t>
            </a:r>
            <a:r>
              <a:rPr lang="en-US" sz="2000" b="1" dirty="0" err="1"/>
              <a:t>aq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janë</a:t>
            </a:r>
            <a:r>
              <a:rPr lang="en-US" sz="2000" b="1" dirty="0"/>
              <a:t> </a:t>
            </a:r>
            <a:r>
              <a:rPr lang="en-US" sz="2000" b="1" dirty="0" err="1"/>
              <a:t>përparimtare</a:t>
            </a:r>
            <a:r>
              <a:rPr lang="en-US" sz="2000" b="1" dirty="0"/>
              <a:t> </a:t>
            </a:r>
            <a:r>
              <a:rPr lang="en-US" sz="2000" b="1" dirty="0" err="1"/>
              <a:t>qëllimet</a:t>
            </a:r>
            <a:r>
              <a:rPr lang="en-US" sz="2000" b="1" dirty="0"/>
              <a:t> e </a:t>
            </a:r>
            <a:r>
              <a:rPr lang="en-US" sz="2000" b="1" dirty="0" err="1"/>
              <a:t>shpallura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tij</a:t>
            </a:r>
            <a:r>
              <a:rPr lang="en-US" sz="2000" b="1" dirty="0"/>
              <a:t> (</a:t>
            </a:r>
            <a:r>
              <a:rPr lang="en-US" sz="2000" b="1" dirty="0" err="1"/>
              <a:t>neni</a:t>
            </a:r>
            <a:r>
              <a:rPr lang="en-US" sz="2000" b="1" dirty="0"/>
              <a:t> 1), </a:t>
            </a:r>
            <a:r>
              <a:rPr lang="en-US" sz="2000" b="1" dirty="0" err="1"/>
              <a:t>si</a:t>
            </a:r>
            <a:r>
              <a:rPr lang="en-US" sz="2000" b="1" dirty="0"/>
              <a:t>: </a:t>
            </a:r>
            <a:r>
              <a:rPr lang="en-US" sz="2000" b="1" dirty="0" err="1"/>
              <a:t>krijimi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parqeve</a:t>
            </a:r>
            <a:r>
              <a:rPr lang="en-US" sz="2000" b="1" dirty="0"/>
              <a:t> </a:t>
            </a:r>
            <a:r>
              <a:rPr lang="en-US" sz="2000" b="1" dirty="0" err="1"/>
              <a:t>teknologjike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shkencore</a:t>
            </a:r>
            <a:r>
              <a:rPr lang="en-US" sz="2000" b="1" dirty="0"/>
              <a:t>, </a:t>
            </a:r>
            <a:r>
              <a:rPr lang="en-US" sz="2000" b="1" dirty="0" err="1"/>
              <a:t>aq</a:t>
            </a:r>
            <a:r>
              <a:rPr lang="en-US" sz="2000" b="1" dirty="0"/>
              <a:t> </a:t>
            </a:r>
            <a:r>
              <a:rPr lang="en-US" sz="2000" b="1" dirty="0" err="1"/>
              <a:t>edhe</a:t>
            </a:r>
            <a:r>
              <a:rPr lang="en-US" sz="2000" b="1" dirty="0"/>
              <a:t> </a:t>
            </a:r>
            <a:r>
              <a:rPr lang="en-US" sz="2000" b="1" dirty="0" err="1"/>
              <a:t>lehtësitë</a:t>
            </a:r>
            <a:r>
              <a:rPr lang="en-US" sz="2000" b="1" dirty="0"/>
              <a:t> </a:t>
            </a:r>
            <a:r>
              <a:rPr lang="en-US" sz="2000" b="1" dirty="0" err="1"/>
              <a:t>rregullatore</a:t>
            </a:r>
            <a:r>
              <a:rPr lang="en-US" sz="2000" b="1" dirty="0"/>
              <a:t> (</a:t>
            </a:r>
            <a:r>
              <a:rPr lang="en-US" sz="2000" b="1" dirty="0" err="1"/>
              <a:t>neni</a:t>
            </a:r>
            <a:r>
              <a:rPr lang="en-US" sz="2000" b="1" dirty="0"/>
              <a:t> 10)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fiskale</a:t>
            </a:r>
            <a:r>
              <a:rPr lang="en-US" sz="2000" b="1" dirty="0"/>
              <a:t> (</a:t>
            </a:r>
            <a:r>
              <a:rPr lang="en-US" sz="2000" b="1" dirty="0" err="1"/>
              <a:t>neni</a:t>
            </a:r>
            <a:r>
              <a:rPr lang="en-US" sz="2000" b="1" dirty="0"/>
              <a:t> 12)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parashikuara</a:t>
            </a:r>
            <a:r>
              <a:rPr lang="en-US" sz="2000" b="1" dirty="0"/>
              <a:t> </a:t>
            </a:r>
            <a:r>
              <a:rPr lang="en-US" sz="2000" b="1" dirty="0" err="1"/>
              <a:t>në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janë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shumta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delikate</a:t>
            </a:r>
            <a:r>
              <a:rPr lang="en-US" sz="2000" b="1" dirty="0"/>
              <a:t>. 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6" y="265177"/>
            <a:ext cx="6451691" cy="599846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455" r="4455"/>
          <a:stretch/>
        </p:blipFill>
        <p:spPr>
          <a:xfrm>
            <a:off x="443345" y="0"/>
            <a:ext cx="4344695" cy="63595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D8E04-BA46-8EEB-D214-4D549729DB52}"/>
              </a:ext>
            </a:extLst>
          </p:cNvPr>
          <p:cNvSpPr txBox="1"/>
          <p:nvPr/>
        </p:nvSpPr>
        <p:spPr>
          <a:xfrm>
            <a:off x="5239512" y="594359"/>
            <a:ext cx="583387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2400" b="1" dirty="0">
                <a:solidFill>
                  <a:schemeClr val="accent6"/>
                </a:solidFill>
              </a:rPr>
              <a:t>VLERËSIMI I RREZIQEVE TË KORRUPSIONIT QË LIDHEN ME PROCESIN LEGJISLATIV</a:t>
            </a:r>
            <a:endParaRPr lang="en-US" sz="2400" b="1" dirty="0">
              <a:solidFill>
                <a:schemeClr val="accent6"/>
              </a:solidFill>
            </a:endParaRPr>
          </a:p>
          <a:p>
            <a:br>
              <a:rPr lang="en-US" sz="2400" dirty="0"/>
            </a:br>
            <a:r>
              <a:rPr lang="en-US" sz="2400" b="1" dirty="0">
                <a:solidFill>
                  <a:srgbClr val="00B050"/>
                </a:solidFill>
              </a:rPr>
              <a:t>1. </a:t>
            </a:r>
            <a:r>
              <a:rPr lang="sq-AL" sz="2400" b="1" dirty="0">
                <a:solidFill>
                  <a:srgbClr val="00B050"/>
                </a:solidFill>
              </a:rPr>
              <a:t>Respektimi i standardeve të transparencës dhe konsultimit publik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sq-AL" sz="2400" b="1" dirty="0">
                <a:solidFill>
                  <a:srgbClr val="00B050"/>
                </a:solidFill>
              </a:rPr>
              <a:t>Qëllimet e deklaruara dhe reale. Identifikimi i qëllimeve të fshehura dhe të padeklaruara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3. </a:t>
            </a:r>
            <a:r>
              <a:rPr lang="sq-AL" sz="2400" b="1" dirty="0">
                <a:solidFill>
                  <a:srgbClr val="00B050"/>
                </a:solidFill>
              </a:rPr>
              <a:t>Interesat publike dhe private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4. </a:t>
            </a:r>
            <a:r>
              <a:rPr lang="sq-AL" sz="2400" b="1" dirty="0">
                <a:solidFill>
                  <a:srgbClr val="00B050"/>
                </a:solidFill>
              </a:rPr>
              <a:t>Përshtatshmëria e argumentimit të nismëtarit për risitë e paraqitura nga projekt</a:t>
            </a:r>
            <a:r>
              <a:rPr lang="en-US" sz="2400" b="1" dirty="0" err="1">
                <a:solidFill>
                  <a:srgbClr val="00B050"/>
                </a:solidFill>
              </a:rPr>
              <a:t>ligji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5. </a:t>
            </a:r>
            <a:r>
              <a:rPr lang="sq-AL" sz="2400" b="1" dirty="0">
                <a:solidFill>
                  <a:srgbClr val="00B050"/>
                </a:solidFill>
              </a:rPr>
              <a:t>Implikimet financiare të projekt</a:t>
            </a:r>
            <a:r>
              <a:rPr lang="en-US" sz="2400" b="1" dirty="0" err="1">
                <a:solidFill>
                  <a:srgbClr val="00B050"/>
                </a:solidFill>
              </a:rPr>
              <a:t>ligjit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endParaRPr lang="en-US" sz="2400" dirty="0"/>
          </a:p>
          <a:p>
            <a:endParaRPr lang="en-US" sz="2000" b="1" dirty="0">
              <a:solidFill>
                <a:schemeClr val="accent6"/>
              </a:solidFill>
            </a:endParaRP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9768"/>
            <a:ext cx="5259554" cy="996696"/>
          </a:xfrm>
        </p:spPr>
        <p:txBody>
          <a:bodyPr/>
          <a:lstStyle/>
          <a:p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1. </a:t>
            </a:r>
            <a:r>
              <a:rPr lang="sq-AL" sz="2000" dirty="0"/>
              <a:t>Respektimi i standardeve të transparencës dhe</a:t>
            </a:r>
            <a:r>
              <a:rPr lang="en-US" sz="2000" dirty="0"/>
              <a:t> </a:t>
            </a:r>
            <a:r>
              <a:rPr lang="sq-AL" sz="2000" dirty="0"/>
              <a:t>konsultimit publik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81912"/>
            <a:ext cx="5259554" cy="4846320"/>
          </a:xfrm>
        </p:spPr>
        <p:txBody>
          <a:bodyPr>
            <a:normAutofit fontScale="92500" lnSpcReduction="10000"/>
          </a:bodyPr>
          <a:lstStyle/>
          <a:p>
            <a:r>
              <a:rPr lang="sq-AL" sz="1900" i="1" dirty="0"/>
              <a:t>Në nenin 68, pika 2, të Rregullores së Kuvendit parashikohet se çdo projektligj duhet të shoqërohet me një relacion, që përmban: a) objektivat që synohen të arrihen me miratimin e tij; b) argumentet se objektivat nuk mund të arrihen me instrumentet ligjore ekzistuese; c) përputhshmërinë e projektligjit me Kushtetutën, harmonizimin me legjislacionin në fuqi dhe legjislacionin e Bashkimit Europian; ç) ndikimin ekonomik, social, mjedisor dhe ndjeshmërinë gjinore; d) shkallën e përmbushjes së objektivave të axhendës së zhvillimit të qëndrueshëm të Kombeve të Bashkuara, si dhe zbatimin e angazhimeve që rrjedhin prej saj; dh) përmbushjen e detyrimeve që burojnë nga angazhimet e shtetit shqiptar në kuadër të anëtarësimit në organizma dhe akte ndërkombëtare ku Shqipëria është palë.</a:t>
            </a:r>
            <a:endParaRPr lang="en-US" sz="2100" dirty="0"/>
          </a:p>
          <a:p>
            <a:r>
              <a:rPr lang="en-US" sz="2100" b="1" u="sng" dirty="0" err="1"/>
              <a:t>Problematika</a:t>
            </a:r>
            <a:r>
              <a:rPr lang="en-US" sz="2100" b="1" u="sng" dirty="0"/>
              <a:t>: </a:t>
            </a:r>
          </a:p>
          <a:p>
            <a:pPr marL="342900" indent="-342900">
              <a:buFontTx/>
              <a:buChar char="-"/>
            </a:pPr>
            <a:r>
              <a:rPr lang="en-US" sz="2100" b="1" dirty="0" err="1"/>
              <a:t>Relacioni</a:t>
            </a:r>
            <a:r>
              <a:rPr lang="en-US" sz="2100" b="1" dirty="0"/>
              <a:t> </a:t>
            </a:r>
            <a:r>
              <a:rPr lang="en-US" sz="2100" b="1" dirty="0" err="1"/>
              <a:t>shoqërues</a:t>
            </a:r>
            <a:r>
              <a:rPr lang="en-US" sz="2100" b="1" dirty="0"/>
              <a:t> jo </a:t>
            </a:r>
            <a:r>
              <a:rPr lang="en-US" sz="2100" b="1" dirty="0" err="1"/>
              <a:t>i</a:t>
            </a:r>
            <a:r>
              <a:rPr lang="en-US" sz="2100" b="1" dirty="0"/>
              <a:t> </a:t>
            </a:r>
            <a:r>
              <a:rPr lang="en-US" sz="2100" b="1" dirty="0" err="1"/>
              <a:t>plotë</a:t>
            </a:r>
            <a:r>
              <a:rPr lang="en-US" sz="2100" b="1" dirty="0"/>
              <a:t>; </a:t>
            </a:r>
          </a:p>
          <a:p>
            <a:pPr marL="342900" indent="-342900">
              <a:buFontTx/>
              <a:buChar char="-"/>
            </a:pPr>
            <a:r>
              <a:rPr lang="en-US" sz="2100" b="1" dirty="0" err="1"/>
              <a:t>Projektligji</a:t>
            </a:r>
            <a:r>
              <a:rPr lang="en-US" sz="2100" b="1" dirty="0"/>
              <a:t> </a:t>
            </a:r>
            <a:r>
              <a:rPr lang="en-US" sz="2100" b="1" dirty="0" err="1"/>
              <a:t>dhe</a:t>
            </a:r>
            <a:r>
              <a:rPr lang="en-US" sz="2100" b="1" dirty="0"/>
              <a:t> </a:t>
            </a:r>
            <a:r>
              <a:rPr lang="en-US" sz="2100" b="1" dirty="0" err="1"/>
              <a:t>relacioni</a:t>
            </a:r>
            <a:r>
              <a:rPr lang="en-US" sz="2100" b="1" dirty="0"/>
              <a:t> </a:t>
            </a:r>
            <a:r>
              <a:rPr lang="en-US" sz="2100" b="1" dirty="0" err="1"/>
              <a:t>shoqërues</a:t>
            </a:r>
            <a:r>
              <a:rPr lang="en-US" sz="2100" b="1" dirty="0"/>
              <a:t> </a:t>
            </a:r>
            <a:r>
              <a:rPr lang="en-US" sz="2100" b="1" dirty="0" err="1"/>
              <a:t>nuk</a:t>
            </a:r>
            <a:r>
              <a:rPr lang="en-US" sz="2100" b="1" dirty="0"/>
              <a:t> </a:t>
            </a:r>
            <a:r>
              <a:rPr lang="en-US" sz="2100" b="1" dirty="0" err="1"/>
              <a:t>i</a:t>
            </a:r>
            <a:r>
              <a:rPr lang="en-US" sz="2100" b="1" dirty="0"/>
              <a:t> </a:t>
            </a:r>
            <a:r>
              <a:rPr lang="en-US" sz="2100" b="1" dirty="0" err="1"/>
              <a:t>janë</a:t>
            </a:r>
            <a:r>
              <a:rPr lang="en-US" sz="2100" b="1" dirty="0"/>
              <a:t> </a:t>
            </a:r>
            <a:r>
              <a:rPr lang="en-US" sz="2100" b="1" dirty="0" err="1"/>
              <a:t>nënshtruar</a:t>
            </a:r>
            <a:r>
              <a:rPr lang="en-US" sz="2100" b="1" dirty="0"/>
              <a:t> </a:t>
            </a:r>
            <a:r>
              <a:rPr lang="en-US" sz="2100" b="1" dirty="0" err="1"/>
              <a:t>asnjë</a:t>
            </a:r>
            <a:r>
              <a:rPr lang="en-US" sz="2100" b="1" dirty="0"/>
              <a:t> </a:t>
            </a:r>
            <a:r>
              <a:rPr lang="en-US" sz="2100" b="1" dirty="0" err="1"/>
              <a:t>konsultimi</a:t>
            </a:r>
            <a:r>
              <a:rPr lang="en-US" sz="2100" b="1" dirty="0"/>
              <a:t> </a:t>
            </a:r>
            <a:r>
              <a:rPr lang="en-US" sz="2100" b="1" dirty="0" err="1"/>
              <a:t>publik</a:t>
            </a:r>
            <a:r>
              <a:rPr lang="en-US" sz="2100" b="1" dirty="0"/>
              <a:t>; </a:t>
            </a:r>
          </a:p>
          <a:p>
            <a:endParaRPr lang="en-US" sz="21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4532" r="14532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928688"/>
            <a:ext cx="7965460" cy="5929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q-AL" sz="1600" i="1" dirty="0"/>
              <a:t>“ Ndryshimet e propozuara me këtë iniciativë ligjore synojnë: </a:t>
            </a:r>
            <a:endParaRPr lang="en-US" sz="1600" dirty="0"/>
          </a:p>
          <a:p>
            <a:pPr lvl="0" algn="just"/>
            <a:r>
              <a:rPr lang="sq-AL" sz="1600" i="1" dirty="0"/>
              <a:t>Përmirësimin e kuadrit ligjor për funksionimin e parqeve teknologjike dhe</a:t>
            </a:r>
            <a:br>
              <a:rPr lang="sq-AL" sz="1600" i="1" dirty="0"/>
            </a:br>
            <a:r>
              <a:rPr lang="sq-AL" sz="1600" i="1" dirty="0"/>
              <a:t>shkencore si hapësrira që kanë potencialin për të stimuluar investimet në</a:t>
            </a:r>
            <a:br>
              <a:rPr lang="sq-AL" sz="1600" i="1" dirty="0"/>
            </a:br>
            <a:r>
              <a:rPr lang="sq-AL" sz="1600" i="1" dirty="0"/>
              <a:t>ndërmarrjet e bazuara në teknologji</a:t>
            </a:r>
            <a:r>
              <a:rPr lang="en-US" sz="1600" i="1" dirty="0"/>
              <a:t>….</a:t>
            </a:r>
          </a:p>
          <a:p>
            <a:pPr lvl="0" algn="just"/>
            <a:r>
              <a:rPr lang="sq-AL" sz="1600" i="1" dirty="0"/>
              <a:t>Plotësimin e angazhimit mbi zhvillimin e politikave publike, politikave</a:t>
            </a:r>
            <a:br>
              <a:rPr lang="sq-AL" sz="1600" i="1" dirty="0"/>
            </a:br>
            <a:r>
              <a:rPr lang="sq-AL" sz="1600" i="1" dirty="0"/>
              <a:t>fiskale dhe qasjes integrale ndaj ekosistemit të inovacionit dhe sipërmarrjes</a:t>
            </a:r>
            <a:br>
              <a:rPr lang="sq-AL" sz="1600" i="1" dirty="0"/>
            </a:br>
            <a:r>
              <a:rPr lang="sq-AL" sz="1600" i="1" dirty="0"/>
              <a:t>publike të angazhuar në parqet teknologjike dhe shkencore nëpërmjet</a:t>
            </a:r>
            <a:br>
              <a:rPr lang="sq-AL" sz="1600" i="1" dirty="0"/>
            </a:br>
            <a:r>
              <a:rPr lang="sq-AL" sz="1600" i="1" dirty="0"/>
              <a:t>përmirësimit të infrastrukturës ligjore, duke parashikuar dispozita të reja</a:t>
            </a:r>
            <a:br>
              <a:rPr lang="sq-AL" sz="1600" i="1" dirty="0"/>
            </a:br>
            <a:r>
              <a:rPr lang="sq-AL" sz="1600" i="1" dirty="0"/>
              <a:t>normuese për zgjerimin e rrethit të përdoruesve të parkut, duke përfshirë</a:t>
            </a:r>
            <a:br>
              <a:rPr lang="sq-AL" sz="1600" i="1" dirty="0"/>
            </a:br>
            <a:r>
              <a:rPr lang="sq-AL" sz="1600" i="1" dirty="0"/>
              <a:t>në definimin e përdoruesit rezident të parkut start-up-e punonjësit</a:t>
            </a:r>
            <a:br>
              <a:rPr lang="sq-AL" sz="1600" i="1" dirty="0"/>
            </a:br>
            <a:r>
              <a:rPr lang="sq-AL" sz="1600" i="1" dirty="0"/>
              <a:t>digjitalë lëvizës dhe institucionet e arsimit të lartë që ushtrojnë veprimtaritë</a:t>
            </a:r>
            <a:br>
              <a:rPr lang="sq-AL" sz="1600" i="1" dirty="0"/>
            </a:br>
            <a:r>
              <a:rPr lang="sq-AL" sz="1600" i="1" dirty="0"/>
              <a:t>e lejuara në park dhe parashikimin e lehtësive rregullatore dhe fiskale për</a:t>
            </a:r>
            <a:br>
              <a:rPr lang="sq-AL" sz="1600" i="1" dirty="0"/>
            </a:br>
            <a:r>
              <a:rPr lang="sq-AL" sz="1600" i="1" dirty="0"/>
              <a:t>institucionet, entet dhe autoritetet publike të përfshira në veprimtaritë e</a:t>
            </a:r>
            <a:br>
              <a:rPr lang="sq-AL" sz="1600" i="1" dirty="0"/>
            </a:br>
            <a:r>
              <a:rPr lang="sq-AL" sz="1600" i="1" dirty="0"/>
              <a:t>lejuara në park nëpërmjet shoqërive të përbashkëta të krijuara ndërmjet një</a:t>
            </a:r>
            <a:br>
              <a:rPr lang="sq-AL" sz="1600" i="1" dirty="0"/>
            </a:br>
            <a:r>
              <a:rPr lang="sq-AL" sz="1600" i="1" dirty="0"/>
              <a:t>përdoruesi dhe një enti publik ose përdoruesit të cilët kanë aksioner një</a:t>
            </a:r>
            <a:br>
              <a:rPr lang="sq-AL" sz="1600" i="1" dirty="0"/>
            </a:br>
            <a:r>
              <a:rPr lang="sq-AL" sz="1600" i="1" dirty="0"/>
              <a:t>ent/autoritet publik.” </a:t>
            </a:r>
            <a:endParaRPr lang="en-US" sz="1600" dirty="0"/>
          </a:p>
          <a:p>
            <a:pPr marL="0" indent="0">
              <a:buNone/>
            </a:pPr>
            <a:r>
              <a:rPr lang="en-US" b="1" u="sng" dirty="0" err="1"/>
              <a:t>Problematika</a:t>
            </a:r>
            <a:r>
              <a:rPr lang="en-US" b="1" u="sng" dirty="0"/>
              <a:t>: </a:t>
            </a:r>
          </a:p>
          <a:p>
            <a:pPr>
              <a:buFontTx/>
              <a:buChar char="-"/>
            </a:pPr>
            <a:r>
              <a:rPr lang="en-US" b="1" dirty="0"/>
              <a:t>Mesa </a:t>
            </a:r>
            <a:r>
              <a:rPr lang="en-US" b="1" dirty="0" err="1"/>
              <a:t>duket</a:t>
            </a:r>
            <a:r>
              <a:rPr lang="en-US" b="1" dirty="0"/>
              <a:t> </a:t>
            </a:r>
            <a:r>
              <a:rPr lang="en-US" b="1" dirty="0" err="1"/>
              <a:t>një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qëllimet</a:t>
            </a:r>
            <a:r>
              <a:rPr lang="en-US" b="1" dirty="0"/>
              <a:t> e </a:t>
            </a:r>
            <a:r>
              <a:rPr lang="en-US" b="1" dirty="0" err="1"/>
              <a:t>nënkuptuara</a:t>
            </a:r>
            <a:r>
              <a:rPr lang="en-US" b="1" dirty="0"/>
              <a:t>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/>
              <a:t>shtimi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parashikimit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veprimtarive</a:t>
            </a:r>
            <a:r>
              <a:rPr lang="en-US" b="1" dirty="0"/>
              <a:t> </a:t>
            </a:r>
            <a:r>
              <a:rPr lang="en-US" b="1" dirty="0" err="1"/>
              <a:t>virtuale</a:t>
            </a:r>
            <a:r>
              <a:rPr lang="en-US" b="1" dirty="0"/>
              <a:t>, po </a:t>
            </a:r>
            <a:r>
              <a:rPr lang="en-US" b="1" dirty="0" err="1"/>
              <a:t>ashtu</a:t>
            </a:r>
            <a:r>
              <a:rPr lang="en-US" b="1" dirty="0"/>
              <a:t> </a:t>
            </a:r>
            <a:r>
              <a:rPr lang="en-US" b="1" dirty="0" err="1"/>
              <a:t>zgjerimin</a:t>
            </a:r>
            <a:r>
              <a:rPr lang="en-US" b="1" dirty="0"/>
              <a:t> e </a:t>
            </a:r>
            <a:r>
              <a:rPr lang="en-US" b="1" dirty="0" err="1"/>
              <a:t>subjekteve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përfitojnë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TVSH zero; </a:t>
            </a:r>
          </a:p>
          <a:p>
            <a:pPr>
              <a:buFontTx/>
              <a:buChar char="-"/>
            </a:pPr>
            <a:r>
              <a:rPr lang="en-US" b="1" dirty="0"/>
              <a:t>Pra </a:t>
            </a:r>
            <a:r>
              <a:rPr lang="en-US" b="1" dirty="0" err="1"/>
              <a:t>qëllimet</a:t>
            </a:r>
            <a:r>
              <a:rPr lang="en-US" b="1" dirty="0"/>
              <a:t> e </a:t>
            </a:r>
            <a:r>
              <a:rPr lang="en-US" b="1" dirty="0" err="1"/>
              <a:t>deklaruara</a:t>
            </a:r>
            <a:r>
              <a:rPr lang="en-US" b="1" dirty="0"/>
              <a:t> </a:t>
            </a:r>
            <a:r>
              <a:rPr lang="en-US" b="1" dirty="0" err="1"/>
              <a:t>më</a:t>
            </a:r>
            <a:r>
              <a:rPr lang="en-US" b="1" dirty="0"/>
              <a:t> </a:t>
            </a:r>
            <a:r>
              <a:rPr lang="en-US" b="1" dirty="0" err="1"/>
              <a:t>lart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</a:t>
            </a:r>
            <a:r>
              <a:rPr lang="en-US" b="1" dirty="0" err="1"/>
              <a:t>përputhen</a:t>
            </a:r>
            <a:r>
              <a:rPr lang="en-US" b="1" dirty="0"/>
              <a:t> </a:t>
            </a:r>
            <a:r>
              <a:rPr lang="en-US" b="1" dirty="0" err="1"/>
              <a:t>krejtësisht</a:t>
            </a:r>
            <a:r>
              <a:rPr lang="en-US" b="1" dirty="0"/>
              <a:t> me </a:t>
            </a:r>
            <a:r>
              <a:rPr lang="en-US" b="1" dirty="0" err="1"/>
              <a:t>qëllimet</a:t>
            </a:r>
            <a:r>
              <a:rPr lang="en-US" b="1" dirty="0"/>
              <a:t> e </a:t>
            </a:r>
            <a:r>
              <a:rPr lang="en-US" b="1" dirty="0" err="1"/>
              <a:t>tjera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fshehta</a:t>
            </a:r>
            <a:r>
              <a:rPr lang="en-US" b="1" dirty="0"/>
              <a:t>. </a:t>
            </a:r>
          </a:p>
          <a:p>
            <a:pPr>
              <a:buFontTx/>
              <a:buChar char="-"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0" y="100584"/>
            <a:ext cx="7964488" cy="1023366"/>
          </a:xfrm>
        </p:spPr>
        <p:txBody>
          <a:bodyPr/>
          <a:lstStyle/>
          <a:p>
            <a:br>
              <a:rPr lang="en-US" sz="24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2. </a:t>
            </a:r>
            <a:r>
              <a:rPr lang="sq-AL" sz="1800" dirty="0"/>
              <a:t>Qëllimet e deklaruara dhe reale. Identifikimi i qëllimeve të fshehura dhe të padeklaruara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887" y="155449"/>
            <a:ext cx="6964443" cy="932688"/>
          </a:xfrm>
        </p:spPr>
        <p:txBody>
          <a:bodyPr/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3. </a:t>
            </a:r>
            <a:r>
              <a:rPr lang="sq-AL" sz="2400" dirty="0"/>
              <a:t>Interesat publike dhe private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DD6BDC-E008-6AB7-55A1-46ED9BCF054F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3675887" y="996696"/>
                <a:ext cx="7732539" cy="5045287"/>
              </a:xfrm>
            </p:spPr>
            <p:txBody>
              <a:bodyPr/>
              <a:lstStyle/>
              <a:p>
                <a:r>
                  <a:rPr lang="en-US" b="1" u="sng" dirty="0" err="1"/>
                  <a:t>Problematika</a:t>
                </a:r>
                <a:r>
                  <a:rPr lang="en-US" b="1" u="sng" dirty="0"/>
                  <a:t>: </a:t>
                </a:r>
                <a:r>
                  <a:rPr lang="en-US" dirty="0"/>
                  <a:t>R</a:t>
                </a:r>
                <a:r>
                  <a:rPr lang="sq-AL" dirty="0"/>
                  <a:t>elacioni nuk ka asnjë pasqyrë, që të shpjegojë sesi nga ligji në fuqi, por edhe nga </a:t>
                </a:r>
                <a:r>
                  <a:rPr lang="en-US" dirty="0" err="1"/>
                  <a:t>projekt</a:t>
                </a:r>
                <a:r>
                  <a:rPr lang="sq-AL" dirty="0"/>
                  <a:t>ligji ndryshues: (i) interesat publike janë të mbrojtura; (ii) se nuk ka një </a:t>
                </a:r>
                <a14:m>
                  <m:oMath xmlns:m="http://schemas.openxmlformats.org/officeDocument/2006/math">
                    <m:r>
                      <a:rPr lang="sq-AL" i="1">
                        <a:latin typeface="Cambria Math" panose="02040503050406030204" pitchFamily="18" charset="0"/>
                      </a:rPr>
                      <m:t>ç</m:t>
                    </m:r>
                  </m:oMath>
                </a14:m>
                <a:r>
                  <a:rPr lang="sq-AL" dirty="0"/>
                  <a:t>balancim në favor të interesave private dhe në dëm të interesave publike. </a:t>
                </a:r>
                <a:endParaRPr lang="en-US" dirty="0"/>
              </a:p>
              <a:p>
                <a:endParaRPr lang="en-US" b="1" u="sng" dirty="0"/>
              </a:p>
              <a:p>
                <a:r>
                  <a:rPr lang="en-US" b="1" u="sng" dirty="0" err="1"/>
                  <a:t>Rreziqet</a:t>
                </a:r>
                <a:r>
                  <a:rPr lang="en-US" b="1" u="sng" dirty="0"/>
                  <a:t> e </a:t>
                </a:r>
                <a:r>
                  <a:rPr lang="en-US" b="1" u="sng" dirty="0" err="1"/>
                  <a:t>konstatuara</a:t>
                </a:r>
                <a:r>
                  <a:rPr lang="en-US" dirty="0"/>
                  <a:t>: </a:t>
                </a:r>
                <a:r>
                  <a:rPr lang="sq-AL" dirty="0"/>
                  <a:t>(i) evazion fiskal; (ii) abuzim, që nën koracën e përdoruesit të parkut të zhvillohen dhe veprimtari të tjera që nuk përfshihen në veprimtaritë e lejuara të parashikuara si të tilla në nenin 5, të ligjit nr. 58/ 2022 “Për krijimin, organizimin dhe funksionimin e parqeve teknologjike dhe shkencore”; (iii) mund të çojë në situata të shkeljes së konkurrencës.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DD6BDC-E008-6AB7-55A1-46ED9BCF0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3675887" y="996696"/>
                <a:ext cx="7732539" cy="5045287"/>
              </a:xfrm>
              <a:blipFill>
                <a:blip r:embed="rId3"/>
                <a:stretch>
                  <a:fillRect l="-1183" t="-1935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38329"/>
            <a:ext cx="7796464" cy="109727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r>
              <a:rPr lang="en-US" sz="2000" dirty="0"/>
              <a:t>4. </a:t>
            </a:r>
            <a:r>
              <a:rPr lang="sq-AL" sz="2000" dirty="0"/>
              <a:t>Përshtatshmëria e argumentimit të nismëtarit për risitë e paraqitura nga projekt</a:t>
            </a:r>
            <a:r>
              <a:rPr lang="en-US" sz="2000" dirty="0"/>
              <a:t>LIGJI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1618488"/>
            <a:ext cx="3822192" cy="4901184"/>
          </a:xfrm>
        </p:spPr>
        <p:txBody>
          <a:bodyPr>
            <a:normAutofit/>
          </a:bodyPr>
          <a:lstStyle/>
          <a:p>
            <a:r>
              <a:rPr lang="sq-AL" dirty="0"/>
              <a:t> </a:t>
            </a:r>
            <a:r>
              <a:rPr lang="en-US" b="1" u="sng" dirty="0" err="1"/>
              <a:t>Problematika</a:t>
            </a:r>
            <a:r>
              <a:rPr lang="en-US" b="1" u="sng" dirty="0"/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N</a:t>
            </a:r>
            <a:r>
              <a:rPr lang="sq-AL" dirty="0"/>
              <a:t>ë</a:t>
            </a:r>
            <a:r>
              <a:rPr lang="en-US" dirty="0"/>
              <a:t> </a:t>
            </a:r>
            <a:r>
              <a:rPr lang="en-US" dirty="0" err="1"/>
              <a:t>relacion</a:t>
            </a:r>
            <a:r>
              <a:rPr lang="sq-AL" dirty="0"/>
              <a:t> nuk ka</a:t>
            </a:r>
            <a:r>
              <a:rPr lang="en-US" dirty="0"/>
              <a:t> </a:t>
            </a:r>
            <a:r>
              <a:rPr lang="sq-AL" dirty="0"/>
              <a:t>të dhëna sesa parqe teknologjike dhe shkencore janë ngritur deri tani, sa është numri i përdoruesve, cilat janë problemet e shfaqura, shoqëria a ka fituar më shumë nga ngritja e tyre apo ka humbur në vlerë për shkak të lehtësive të gj</a:t>
            </a:r>
            <a:r>
              <a:rPr lang="en-US" dirty="0"/>
              <a:t>e</a:t>
            </a:r>
            <a:r>
              <a:rPr lang="sq-AL" dirty="0"/>
              <a:t>ra fiskale. 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sq-AL" dirty="0"/>
              <a:t>Argumentimi i nismës është i vakët dhe janë përdorur shprehje të përgjithshme</a:t>
            </a:r>
            <a:r>
              <a:rPr lang="en-US" dirty="0"/>
              <a:t>,</a:t>
            </a:r>
            <a:r>
              <a:rPr lang="sq-AL" dirty="0"/>
              <a:t> si për miratimin e ligjit bazë, por që nuk arrijnë të argumentojnë nevojën e kësaj ndërhyrjeje legjislative. </a:t>
            </a:r>
            <a:endParaRPr lang="en-US" dirty="0"/>
          </a:p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5424" y="1618488"/>
            <a:ext cx="4068927" cy="4901184"/>
          </a:xfrm>
        </p:spPr>
        <p:txBody>
          <a:bodyPr>
            <a:normAutofit/>
          </a:bodyPr>
          <a:lstStyle/>
          <a:p>
            <a:r>
              <a:rPr lang="en-US" b="1" u="sng" dirty="0" err="1"/>
              <a:t>Rekomandimi</a:t>
            </a:r>
            <a:r>
              <a:rPr lang="en-US" b="1" u="sng" dirty="0"/>
              <a:t>: </a:t>
            </a:r>
          </a:p>
          <a:p>
            <a:pPr algn="just"/>
            <a:r>
              <a:rPr lang="en-US" b="1" dirty="0"/>
              <a:t>- </a:t>
            </a:r>
            <a:r>
              <a:rPr lang="sq-AL" b="1" dirty="0"/>
              <a:t>Relacioni duhet të plotësohet në disa drejtime: (i) zbatimi i ligjit bazë deri tani; (ii) modeli i marrë për referencë, duke parashikuar modelin miks, parqe teknologjike dhe shkencore fizikisht dhe virtualisht; (iii) kërkesat apo interesimi nga entet publike apo nga institucionet e arsimit të lartë, për t’u përfshirë në këto parqe.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735391"/>
          </a:xfrm>
        </p:spPr>
        <p:txBody>
          <a:bodyPr/>
          <a:lstStyle/>
          <a:p>
            <a:r>
              <a:rPr lang="en-US" sz="2000" dirty="0"/>
              <a:t>5. </a:t>
            </a:r>
            <a:r>
              <a:rPr lang="sq-AL" sz="2000" dirty="0"/>
              <a:t>Implikimet financiare të projekt</a:t>
            </a:r>
            <a:r>
              <a:rPr lang="en-US" sz="2000" dirty="0"/>
              <a:t>LIGJIT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1819657"/>
            <a:ext cx="3282950" cy="4627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err="1"/>
              <a:t>Problematika</a:t>
            </a:r>
            <a:r>
              <a:rPr lang="en-US" sz="2000" b="1" u="sng" dirty="0"/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/>
              <a:t>Në</a:t>
            </a:r>
            <a:r>
              <a:rPr lang="en-US" sz="2000" dirty="0"/>
              <a:t> fund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relacionit</a:t>
            </a:r>
            <a:r>
              <a:rPr lang="en-US" sz="2000" dirty="0"/>
              <a:t>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shënuar</a:t>
            </a:r>
            <a:r>
              <a:rPr lang="en-US" sz="2000" dirty="0"/>
              <a:t> se </a:t>
            </a:r>
            <a:r>
              <a:rPr lang="en-US" sz="2000" dirty="0" err="1"/>
              <a:t>projektligji</a:t>
            </a:r>
            <a:r>
              <a:rPr lang="en-US" sz="2000" dirty="0"/>
              <a:t> </a:t>
            </a:r>
            <a:r>
              <a:rPr lang="en-US" sz="2000" u="sng" dirty="0" err="1"/>
              <a:t>nuk</a:t>
            </a:r>
            <a:r>
              <a:rPr lang="en-US" sz="2000" u="sng" dirty="0"/>
              <a:t> ka </a:t>
            </a:r>
            <a:r>
              <a:rPr lang="en-US" sz="2000" u="sng" dirty="0" err="1"/>
              <a:t>efekte</a:t>
            </a:r>
            <a:r>
              <a:rPr lang="en-US" sz="2000" u="sng" dirty="0"/>
              <a:t> </a:t>
            </a:r>
            <a:r>
              <a:rPr lang="en-US" sz="2000" u="sng" dirty="0" err="1"/>
              <a:t>financiare</a:t>
            </a:r>
            <a:r>
              <a:rPr lang="en-US" sz="2000" u="sng" dirty="0"/>
              <a:t>.  </a:t>
            </a:r>
          </a:p>
          <a:p>
            <a:pPr marL="285750" indent="-285750" algn="just">
              <a:buFontTx/>
              <a:buChar char="-"/>
            </a:pPr>
            <a:r>
              <a:rPr lang="en-US" sz="2000" dirty="0"/>
              <a:t>K</a:t>
            </a:r>
            <a:r>
              <a:rPr lang="sq-AL" sz="2000" dirty="0"/>
              <a:t>y projektligj </a:t>
            </a:r>
            <a:r>
              <a:rPr lang="sq-AL" sz="2000" u="sng" dirty="0"/>
              <a:t>ka efekte financiare, </a:t>
            </a:r>
            <a:r>
              <a:rPr lang="sq-AL" sz="2000" dirty="0"/>
              <a:t>pasi e zgjeron gamën e lehtësive fiskale edhe te tarifat që zbaton zhvilluesi te përdoruesit e parkut,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përfshirjen</a:t>
            </a:r>
            <a:r>
              <a:rPr lang="en-US" sz="2000" dirty="0"/>
              <a:t> e </a:t>
            </a:r>
            <a:r>
              <a:rPr lang="en-US" sz="2000" dirty="0" err="1"/>
              <a:t>enteve</a:t>
            </a:r>
            <a:r>
              <a:rPr lang="en-US" sz="2000" dirty="0"/>
              <a:t> </a:t>
            </a:r>
            <a:r>
              <a:rPr lang="en-US" sz="2000" dirty="0" err="1"/>
              <a:t>publike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veprimtari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tilla;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0" y="1700785"/>
            <a:ext cx="3763963" cy="4746054"/>
          </a:xfrm>
        </p:spPr>
        <p:txBody>
          <a:bodyPr>
            <a:normAutofit/>
          </a:bodyPr>
          <a:lstStyle/>
          <a:p>
            <a:r>
              <a:rPr lang="sq-AL" sz="2000" b="1" i="1" u="sng" dirty="0"/>
              <a:t>Rekomandim:</a:t>
            </a:r>
            <a:r>
              <a:rPr lang="sq-AL" sz="2000" b="1" i="1" dirty="0"/>
              <a:t> </a:t>
            </a:r>
            <a:endParaRPr lang="en-US" sz="2000" b="1" i="1" dirty="0"/>
          </a:p>
          <a:p>
            <a:pPr algn="just"/>
            <a:r>
              <a:rPr lang="en-US" sz="2000" dirty="0"/>
              <a:t>- </a:t>
            </a:r>
            <a:r>
              <a:rPr lang="sq-AL" sz="2000" dirty="0"/>
              <a:t>Projektligji bashkë me relacionin shoqërues, pasi të plotësohen dhe përmirësohen si më lart, i duhe</a:t>
            </a:r>
            <a:r>
              <a:rPr lang="en-US" sz="2000" dirty="0"/>
              <a:t>n</a:t>
            </a:r>
            <a:r>
              <a:rPr lang="sq-AL" sz="2000" dirty="0"/>
              <a:t> dërguar për mendim Këshillit të Ministrave</a:t>
            </a:r>
            <a:r>
              <a:rPr lang="en-US" sz="2000" dirty="0"/>
              <a:t>, </a:t>
            </a:r>
            <a:r>
              <a:rPr lang="sq-AL" sz="2000" dirty="0"/>
              <a:t>në zbatim të nenit 82, pika 2, të Kushtetutës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ky</a:t>
            </a:r>
            <a:r>
              <a:rPr lang="en-US" sz="2000" dirty="0"/>
              <a:t> </a:t>
            </a:r>
            <a:r>
              <a:rPr lang="en-US" sz="2000" dirty="0" err="1"/>
              <a:t>institucion</a:t>
            </a:r>
            <a:r>
              <a:rPr lang="en-US" sz="2000" dirty="0"/>
              <a:t> </a:t>
            </a:r>
            <a:r>
              <a:rPr lang="sq-AL" sz="2000" dirty="0"/>
              <a:t>duhet të shprehet brenda 30 ditëve nga data e marrjes së projektligjit. </a:t>
            </a:r>
            <a:endParaRPr lang="en-US" sz="2000" dirty="0"/>
          </a:p>
          <a:p>
            <a:pPr algn="just"/>
            <a:endParaRPr lang="en-US" sz="2000" dirty="0"/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768" r="1376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182880"/>
            <a:ext cx="8447341" cy="978408"/>
          </a:xfrm>
        </p:spPr>
        <p:txBody>
          <a:bodyPr/>
          <a:lstStyle/>
          <a:p>
            <a:br>
              <a:rPr lang="en-US" sz="2000" u="sng" dirty="0"/>
            </a:br>
            <a:br>
              <a:rPr lang="en-US" sz="2000" u="sng" dirty="0"/>
            </a:br>
            <a:br>
              <a:rPr lang="en-US" sz="2000" u="sng" dirty="0"/>
            </a:br>
            <a:br>
              <a:rPr lang="en-US" sz="2000" u="sng" dirty="0"/>
            </a:br>
            <a:br>
              <a:rPr lang="en-US" sz="2000" u="sng" dirty="0"/>
            </a:br>
            <a:br>
              <a:rPr lang="en-US" sz="2000" u="sng" dirty="0"/>
            </a:br>
            <a:br>
              <a:rPr lang="en-US" sz="2000" u="sng" dirty="0"/>
            </a:br>
            <a:r>
              <a:rPr lang="en-US" sz="2000" u="sng" dirty="0"/>
              <a:t>A</a:t>
            </a:r>
            <a:r>
              <a:rPr lang="sq-AL" sz="2000" u="sng" dirty="0"/>
              <a:t>nalizë e detajuar e rreziqeve të korrupsionit dhe faktorëve të rrezikut për dispozitë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7744" y="1161288"/>
            <a:ext cx="8520492" cy="5696712"/>
          </a:xfrm>
        </p:spPr>
        <p:txBody>
          <a:bodyPr>
            <a:normAutofit/>
          </a:bodyPr>
          <a:lstStyle/>
          <a:p>
            <a:r>
              <a:rPr lang="sq-AL" sz="1900" i="1" dirty="0"/>
              <a:t>Neni 1</a:t>
            </a:r>
            <a:endParaRPr lang="en-US" sz="1900" dirty="0"/>
          </a:p>
          <a:p>
            <a:r>
              <a:rPr lang="sq-AL" sz="1900" i="1" dirty="0"/>
              <a:t>Në nenin 3 bëhen këto shtesa dhe ndryshime: </a:t>
            </a:r>
            <a:r>
              <a:rPr lang="en-US" sz="1900" dirty="0"/>
              <a:t>Pas </a:t>
            </a:r>
            <a:r>
              <a:rPr lang="en-US" sz="1900" dirty="0" err="1"/>
              <a:t>germes</a:t>
            </a:r>
            <a:r>
              <a:rPr lang="en-US" sz="1900" dirty="0"/>
              <a:t> (ë) </a:t>
            </a:r>
            <a:r>
              <a:rPr lang="en-US" sz="1900" dirty="0" err="1"/>
              <a:t>shtohen</a:t>
            </a:r>
            <a:r>
              <a:rPr lang="en-US" sz="1900" dirty="0"/>
              <a:t> </a:t>
            </a:r>
            <a:r>
              <a:rPr lang="en-US" sz="1900" dirty="0" err="1"/>
              <a:t>germat</a:t>
            </a:r>
            <a:r>
              <a:rPr lang="en-US" sz="1900" dirty="0"/>
              <a:t> (j), ( k), </a:t>
            </a:r>
            <a:r>
              <a:rPr lang="en-US" sz="1900" dirty="0" err="1"/>
              <a:t>dhe</a:t>
            </a:r>
            <a:r>
              <a:rPr lang="en-US" sz="1900" dirty="0"/>
              <a:t> (m) me </a:t>
            </a:r>
            <a:r>
              <a:rPr lang="en-US" sz="1900" dirty="0" err="1"/>
              <a:t>këtë</a:t>
            </a:r>
            <a:r>
              <a:rPr lang="en-US" sz="1900" dirty="0"/>
              <a:t> </a:t>
            </a:r>
            <a:r>
              <a:rPr lang="en-US" sz="1900" dirty="0" err="1"/>
              <a:t>përmbajtje</a:t>
            </a:r>
            <a:r>
              <a:rPr lang="en-US" sz="1900" dirty="0"/>
              <a:t>:</a:t>
            </a:r>
          </a:p>
          <a:p>
            <a:r>
              <a:rPr lang="sq-AL" sz="1900" dirty="0"/>
              <a:t>'‘j) “</a:t>
            </a:r>
            <a:r>
              <a:rPr lang="sq-AL" sz="1900" i="1" dirty="0"/>
              <a:t>Marrëveshja e shitblerjes së aksioneve të një përdoruesi të parkut”</a:t>
            </a:r>
            <a:r>
              <a:rPr lang="sq-AL" sz="1900" dirty="0"/>
              <a:t> është marrëveshja</a:t>
            </a:r>
            <a:r>
              <a:rPr lang="en-US" sz="1900" dirty="0"/>
              <a:t> </a:t>
            </a:r>
            <a:r>
              <a:rPr lang="sq-AL" sz="1900" dirty="0"/>
              <a:t>e lidhur ndërmjet një institucioni/enti/autoriteti publik/zhvilluesi kur është ent publik dhe</a:t>
            </a:r>
            <a:r>
              <a:rPr lang="en-US" sz="1900" dirty="0"/>
              <a:t> </a:t>
            </a:r>
            <a:r>
              <a:rPr lang="sq-AL" sz="1900" dirty="0"/>
              <a:t>përdoruesit të parkut, nëpërmjet së cilës përdoruesi i parkut me iniciative apo me kërkesë nga</a:t>
            </a:r>
            <a:r>
              <a:rPr lang="en-US" sz="1900" dirty="0"/>
              <a:t> </a:t>
            </a:r>
            <a:r>
              <a:rPr lang="sq-AL" sz="1900" dirty="0"/>
              <a:t>enti/autoriteti/institucioni publik/zhvilluesi, shet aksione apo krijon një shoqëri të</a:t>
            </a:r>
            <a:r>
              <a:rPr lang="en-US" sz="1900" dirty="0"/>
              <a:t> </a:t>
            </a:r>
            <a:r>
              <a:rPr lang="sq-AL" sz="1900" dirty="0"/>
              <a:t>përbashkët/sipërmarrje të përbashkët, sipas kushteve dhe kritereve të bazuara në një</a:t>
            </a:r>
            <a:r>
              <a:rPr lang="en-US" sz="1900" dirty="0"/>
              <a:t> </a:t>
            </a:r>
            <a:r>
              <a:rPr lang="sq-AL" sz="1900" dirty="0"/>
              <a:t>marrëveshje tip të miratuar me vendim të Këshillit të Ministrave dhe të negociuara nga palët. ...”</a:t>
            </a:r>
            <a:endParaRPr lang="en-US" sz="1900" dirty="0"/>
          </a:p>
          <a:p>
            <a:r>
              <a:rPr lang="sq-AL" b="1" u="sng" dirty="0"/>
              <a:t>Problematika: </a:t>
            </a:r>
            <a:r>
              <a:rPr lang="en-US" dirty="0"/>
              <a:t>- </a:t>
            </a:r>
            <a:r>
              <a:rPr lang="sq-AL" b="1" dirty="0"/>
              <a:t>Mundësia për korrupsion, për shkak të marrëveshjeve të negociuara nga palët dhe jo transparente për publikun; </a:t>
            </a:r>
            <a:endParaRPr lang="en-US" b="1" dirty="0"/>
          </a:p>
          <a:p>
            <a:r>
              <a:rPr lang="sq-AL" b="1" u="sng" dirty="0"/>
              <a:t>Rekomandime: </a:t>
            </a:r>
            <a:r>
              <a:rPr lang="en-US" b="1" dirty="0"/>
              <a:t>- </a:t>
            </a:r>
            <a:r>
              <a:rPr lang="sq-AL" i="1" dirty="0"/>
              <a:t>Që të shmanget klientelizmi dhe marrëveshjet e paracaktuara, kërkesa për shitje të aksioneve duhet shpallur publikisht në faqen online të parkut dhe marrëveshja e arritur me entin publik duhet po ashtu të shpallet në atë faqe</a:t>
            </a:r>
            <a:r>
              <a:rPr lang="en-US" i="1" dirty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3499" r="23499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{C0944AEC-FCA0-4B60-BF93-8CA4D49ACDCC}TF8a9b5915-b8c7-461e-8cdd-693d48b5e32371f7b7e2_win32-4bf0b9a2ea37</Template>
  <TotalTime>222</TotalTime>
  <Words>2303</Words>
  <Application>Microsoft Office PowerPoint</Application>
  <PresentationFormat>Widescreen</PresentationFormat>
  <Paragraphs>99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Sabon Next LT</vt:lpstr>
      <vt:lpstr>Custom</vt:lpstr>
      <vt:lpstr>  ANALIZë E VLERËSIMIT PARANDALUES PËR KORRUPSIONIN  TE PROJEKTLIGJI “Për disa shtesa dhe ndryshime në ligjin nr. 58/ 2022 “Për krijimin, organizimin dhe funksionimin e parqeve teknologjike dhe shkencore”  acer  </vt:lpstr>
      <vt:lpstr>KONSTATIME </vt:lpstr>
      <vt:lpstr>    </vt:lpstr>
      <vt:lpstr>             1. Respektimi i standardeve të transparencës dhe konsultimit publik</vt:lpstr>
      <vt:lpstr>     2. Qëllimet e deklaruara dhe reale. Identifikimi i qëllimeve të fshehura dhe të padeklaruara  </vt:lpstr>
      <vt:lpstr>  3. Interesat publike dhe private  </vt:lpstr>
      <vt:lpstr>   4. Përshtatshmëria e argumentimit të nismëtarit për risitë e paraqitura nga projektLIGJI</vt:lpstr>
      <vt:lpstr>5. Implikimet financiare të projektLIGJIT </vt:lpstr>
      <vt:lpstr>       Analizë e detajuar e rreziqeve të korrupsionit dhe faktorëve të rrezikut për dispozitë  </vt:lpstr>
      <vt:lpstr>     Neni 2- …në nenin 4, pika 3 shtohet fjalia: “Përjashtimisht, veprimtaria e parkut virtual/ në distancë fillon me lidhjen e marrëveshjes midis zhvilluesit dhe institucionit përgjegjës”. </vt:lpstr>
      <vt:lpstr>Analizë e nenit 6</vt:lpstr>
      <vt:lpstr>ANALIZë E NENIT 7 </vt:lpstr>
      <vt:lpstr>REKOMANDIME</vt:lpstr>
      <vt:lpstr>FALEMINDERIT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Blerte Kraja</dc:creator>
  <cp:lastModifiedBy>Blerte Kraja</cp:lastModifiedBy>
  <cp:revision>13</cp:revision>
  <dcterms:created xsi:type="dcterms:W3CDTF">2026-02-06T11:07:26Z</dcterms:created>
  <dcterms:modified xsi:type="dcterms:W3CDTF">2026-02-09T11:33:22Z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